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12192000"/>
  <p:notesSz cx="6858000" cy="9144000"/>
  <p:embeddedFontLst>
    <p:embeddedFont>
      <p:font typeface="Quattrocento Sans"/>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8" roundtripDataSignature="AMtx7mhF3sJj8+dB1zagcbhhMwHtmwdM8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QuattrocentoSans-bold.fntdata"/><Relationship Id="rId14" Type="http://schemas.openxmlformats.org/officeDocument/2006/relationships/font" Target="fonts/QuattrocentoSans-regular.fntdata"/><Relationship Id="rId17" Type="http://schemas.openxmlformats.org/officeDocument/2006/relationships/font" Target="fonts/QuattrocentoSans-boldItalic.fntdata"/><Relationship Id="rId16" Type="http://schemas.openxmlformats.org/officeDocument/2006/relationships/font" Target="fonts/QuattrocentoSans-italic.fntdata"/><Relationship Id="rId5" Type="http://schemas.openxmlformats.org/officeDocument/2006/relationships/slide" Target="slides/slide1.xml"/><Relationship Id="rId6" Type="http://schemas.openxmlformats.org/officeDocument/2006/relationships/slide" Target="slides/slide2.xml"/><Relationship Id="rId18"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9a7d0bb5d2_0_2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0" name="Google Shape;150;g29a7d0bb5d2_0_2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9a7d0bb5d2_0_4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g29a7d0bb5d2_0_4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9a7d0bb5d2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8" name="Google Shape;168;g29a7d0bb5d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9b679b49a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8" name="Google Shape;178;g29b679b49a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9b679b49a1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8" name="Google Shape;188;g29b679b49a1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9a7d0bb5d2_0_1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6" name="Google Shape;196;g29a7d0bb5d2_0_1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9b679b49a1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5" name="Google Shape;205;g29b679b49a1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4" name="Google Shape;21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8627"/>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058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8627"/>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8627"/>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529"/>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352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8627"/>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058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8627"/>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8627"/>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529"/>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352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 Id="rId4"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p:nvPr/>
        </p:nvSpPr>
        <p:spPr>
          <a:xfrm rot="10800000">
            <a:off x="3174" y="12700"/>
            <a:ext cx="842596" cy="5666154"/>
          </a:xfrm>
          <a:prstGeom prst="triangle">
            <a:avLst>
              <a:gd fmla="val 100000" name="adj"/>
            </a:avLst>
          </a:prstGeom>
          <a:solidFill>
            <a:schemeClr val="accent1">
              <a:alpha val="8352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p1"/>
          <p:cNvPicPr preferRelativeResize="0"/>
          <p:nvPr/>
        </p:nvPicPr>
        <p:blipFill rotWithShape="1">
          <a:blip r:embed="rId3">
            <a:alphaModFix/>
          </a:blip>
          <a:srcRect b="0" l="0" r="0" t="0"/>
          <a:stretch/>
        </p:blipFill>
        <p:spPr>
          <a:xfrm>
            <a:off x="1017535" y="1773463"/>
            <a:ext cx="3303150" cy="3311075"/>
          </a:xfrm>
          <a:prstGeom prst="rect">
            <a:avLst/>
          </a:prstGeom>
          <a:noFill/>
          <a:ln>
            <a:noFill/>
          </a:ln>
        </p:spPr>
      </p:pic>
      <p:pic>
        <p:nvPicPr>
          <p:cNvPr id="145" name="Google Shape;145;p1"/>
          <p:cNvPicPr preferRelativeResize="0"/>
          <p:nvPr/>
        </p:nvPicPr>
        <p:blipFill rotWithShape="1">
          <a:blip r:embed="rId4">
            <a:alphaModFix/>
          </a:blip>
          <a:srcRect b="0" l="0" r="0" t="0"/>
          <a:stretch/>
        </p:blipFill>
        <p:spPr>
          <a:xfrm>
            <a:off x="235341" y="6255161"/>
            <a:ext cx="1964299" cy="412100"/>
          </a:xfrm>
          <a:prstGeom prst="rect">
            <a:avLst/>
          </a:prstGeom>
          <a:noFill/>
          <a:ln>
            <a:noFill/>
          </a:ln>
        </p:spPr>
      </p:pic>
      <p:sp>
        <p:nvSpPr>
          <p:cNvPr id="146" name="Google Shape;146;p1"/>
          <p:cNvSpPr txBox="1"/>
          <p:nvPr/>
        </p:nvSpPr>
        <p:spPr>
          <a:xfrm>
            <a:off x="4657275" y="3852750"/>
            <a:ext cx="5966700" cy="1072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IE" sz="3600" u="none" cap="none" strike="noStrike">
                <a:solidFill>
                  <a:srgbClr val="3F7818"/>
                </a:solidFill>
                <a:latin typeface="Quattrocento Sans"/>
                <a:ea typeface="Quattrocento Sans"/>
                <a:cs typeface="Quattrocento Sans"/>
                <a:sym typeface="Quattrocento Sans"/>
              </a:rPr>
              <a:t>Entrepreneurial Skills</a:t>
            </a:r>
            <a:endParaRPr b="1" i="0" sz="4000" u="none" cap="none" strike="noStrike">
              <a:solidFill>
                <a:srgbClr val="3F7818"/>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4000"/>
              <a:buFont typeface="Arial"/>
              <a:buNone/>
            </a:pPr>
            <a:r>
              <a:rPr b="1" lang="en-IE" sz="3700">
                <a:solidFill>
                  <a:srgbClr val="3F7818"/>
                </a:solidFill>
                <a:latin typeface="Verdana"/>
                <a:ea typeface="Verdana"/>
                <a:cs typeface="Verdana"/>
                <a:sym typeface="Verdana"/>
              </a:rPr>
              <a:t>Learning From Failure and Continuous Improvement</a:t>
            </a:r>
            <a:endParaRPr b="0" i="0" sz="3700" u="none" cap="none" strike="noStrike">
              <a:solidFill>
                <a:srgbClr val="3F7818"/>
              </a:solidFill>
              <a:latin typeface="Verdana"/>
              <a:ea typeface="Verdana"/>
              <a:cs typeface="Verdana"/>
              <a:sym typeface="Verdana"/>
            </a:endParaRPr>
          </a:p>
        </p:txBody>
      </p:sp>
      <p:sp>
        <p:nvSpPr>
          <p:cNvPr id="147" name="Google Shape;147;p1"/>
          <p:cNvSpPr txBox="1"/>
          <p:nvPr/>
        </p:nvSpPr>
        <p:spPr>
          <a:xfrm>
            <a:off x="2941975" y="556575"/>
            <a:ext cx="3000000" cy="523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1000"/>
              </a:spcAft>
              <a:buNone/>
            </a:pPr>
            <a:r>
              <a:rPr b="1" lang="en-IE" sz="1100" cap="small">
                <a:solidFill>
                  <a:schemeClr val="dk1"/>
                </a:solidFill>
                <a:latin typeface="Verdana"/>
                <a:ea typeface="Verdana"/>
                <a:cs typeface="Verdana"/>
                <a:sym typeface="Verdana"/>
              </a:rPr>
              <a:t>Learning From Failure and Continuous Improvement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g29a7d0bb5d2_0_285"/>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3" name="Google Shape;153;g29a7d0bb5d2_0_285"/>
          <p:cNvSpPr/>
          <p:nvPr/>
        </p:nvSpPr>
        <p:spPr>
          <a:xfrm>
            <a:off x="713050" y="1780900"/>
            <a:ext cx="8409000" cy="41409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54" name="Google Shape;154;g29a7d0bb5d2_0_285"/>
          <p:cNvSpPr txBox="1"/>
          <p:nvPr/>
        </p:nvSpPr>
        <p:spPr>
          <a:xfrm>
            <a:off x="1015450" y="1985950"/>
            <a:ext cx="7804200" cy="3022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1. </a:t>
            </a:r>
            <a:r>
              <a:rPr lang="en-IE" sz="2000">
                <a:solidFill>
                  <a:schemeClr val="dk1"/>
                </a:solidFill>
                <a:latin typeface="Verdana"/>
                <a:ea typeface="Verdana"/>
                <a:cs typeface="Verdana"/>
                <a:sym typeface="Verdana"/>
              </a:rPr>
              <a:t>Entrepreneurs need to view failure not as a setback but as an opportunity for growth and learning. Shifting the perspective on failure from a negative outcome to a valuable experience enables entrepreneurs to extract lessons and insights from each setback.</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2. </a:t>
            </a:r>
            <a:r>
              <a:rPr lang="en-IE" sz="2000">
                <a:solidFill>
                  <a:schemeClr val="dk1"/>
                </a:solidFill>
                <a:latin typeface="Verdana"/>
                <a:ea typeface="Verdana"/>
                <a:cs typeface="Verdana"/>
                <a:sym typeface="Verdana"/>
              </a:rPr>
              <a:t> Entrepreneurs who learn to bounce back from losses are better equipped to navigate future obstacles with a positive mindset.</a:t>
            </a:r>
            <a:endParaRPr b="1" sz="2000">
              <a:solidFill>
                <a:schemeClr val="dk1"/>
              </a:solidFill>
              <a:latin typeface="Verdana"/>
              <a:ea typeface="Verdana"/>
              <a:cs typeface="Verdana"/>
              <a:sym typeface="Verdana"/>
            </a:endParaRPr>
          </a:p>
        </p:txBody>
      </p:sp>
      <p:pic>
        <p:nvPicPr>
          <p:cNvPr id="155" name="Google Shape;155;g29a7d0bb5d2_0_285"/>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56" name="Google Shape;156;g29a7d0bb5d2_0_285"/>
          <p:cNvSpPr txBox="1"/>
          <p:nvPr/>
        </p:nvSpPr>
        <p:spPr>
          <a:xfrm>
            <a:off x="594000" y="397125"/>
            <a:ext cx="81435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Verdana"/>
                <a:ea typeface="Verdana"/>
                <a:cs typeface="Verdana"/>
                <a:sym typeface="Verdana"/>
              </a:rPr>
              <a:t>Embracing failure as a catalyst for learning</a:t>
            </a:r>
            <a:endParaRPr b="1" i="0" sz="3600" u="none" cap="none" strike="noStrike">
              <a:solidFill>
                <a:srgbClr val="3F7818"/>
              </a:solidFill>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29a7d0bb5d2_0_439"/>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2" name="Google Shape;162;g29a7d0bb5d2_0_439"/>
          <p:cNvSpPr/>
          <p:nvPr/>
        </p:nvSpPr>
        <p:spPr>
          <a:xfrm>
            <a:off x="713050" y="1780900"/>
            <a:ext cx="8409000" cy="41409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63" name="Google Shape;163;g29a7d0bb5d2_0_439"/>
          <p:cNvSpPr txBox="1"/>
          <p:nvPr/>
        </p:nvSpPr>
        <p:spPr>
          <a:xfrm>
            <a:off x="961000" y="2094750"/>
            <a:ext cx="7913100" cy="2668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3. </a:t>
            </a:r>
            <a:r>
              <a:rPr lang="en-IE" sz="2000">
                <a:solidFill>
                  <a:schemeClr val="dk1"/>
                </a:solidFill>
                <a:latin typeface="Verdana"/>
                <a:ea typeface="Verdana"/>
                <a:cs typeface="Verdana"/>
                <a:sym typeface="Verdana"/>
              </a:rPr>
              <a:t>Entrepreneurs who embrace failure are more likely to experiment with new ideas, take calculated risks, and push the boundaries of conventional thinking, leading to breakthrough innovations.</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4. </a:t>
            </a:r>
            <a:r>
              <a:rPr lang="en-IE" sz="2000">
                <a:solidFill>
                  <a:schemeClr val="dk1"/>
                </a:solidFill>
                <a:latin typeface="Verdana"/>
                <a:ea typeface="Verdana"/>
                <a:cs typeface="Verdana"/>
                <a:sym typeface="Verdana"/>
              </a:rPr>
              <a:t>Entrepreneurs can also learn to be agile and flexible, adjusting their approaches based on lessons from unsuccessful endeavours.</a:t>
            </a:r>
            <a:endParaRPr b="1" sz="2000">
              <a:solidFill>
                <a:schemeClr val="dk1"/>
              </a:solidFill>
              <a:latin typeface="Verdana"/>
              <a:ea typeface="Verdana"/>
              <a:cs typeface="Verdana"/>
              <a:sym typeface="Verdana"/>
            </a:endParaRPr>
          </a:p>
        </p:txBody>
      </p:sp>
      <p:pic>
        <p:nvPicPr>
          <p:cNvPr id="164" name="Google Shape;164;g29a7d0bb5d2_0_439"/>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65" name="Google Shape;165;g29a7d0bb5d2_0_439"/>
          <p:cNvSpPr txBox="1"/>
          <p:nvPr/>
        </p:nvSpPr>
        <p:spPr>
          <a:xfrm>
            <a:off x="594000" y="397125"/>
            <a:ext cx="81435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Verdana"/>
                <a:ea typeface="Verdana"/>
                <a:cs typeface="Verdana"/>
                <a:sym typeface="Verdana"/>
              </a:rPr>
              <a:t>Embracing failure as a catalyst for learning</a:t>
            </a:r>
            <a:endParaRPr b="1" i="0" sz="3600" u="none" cap="none" strike="noStrike">
              <a:solidFill>
                <a:srgbClr val="3F7818"/>
              </a:solidFill>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pic>
        <p:nvPicPr>
          <p:cNvPr id="170" name="Google Shape;170;g29a7d0bb5d2_0_0"/>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171" name="Google Shape;171;g29a7d0bb5d2_0_0"/>
          <p:cNvSpPr txBox="1"/>
          <p:nvPr/>
        </p:nvSpPr>
        <p:spPr>
          <a:xfrm>
            <a:off x="848350" y="2508100"/>
            <a:ext cx="3915300" cy="28782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Clr>
                <a:schemeClr val="dk1"/>
              </a:buClr>
              <a:buSzPts val="1100"/>
              <a:buFont typeface="Arial"/>
              <a:buNone/>
            </a:pPr>
            <a:r>
              <a:rPr b="1" i="1" lang="en-IE" sz="2000">
                <a:solidFill>
                  <a:schemeClr val="lt1"/>
                </a:solidFill>
                <a:latin typeface="Verdana"/>
                <a:ea typeface="Verdana"/>
                <a:cs typeface="Verdana"/>
                <a:sym typeface="Verdana"/>
              </a:rPr>
              <a:t>Post-Failure Reflection:</a:t>
            </a:r>
            <a:r>
              <a:rPr b="1" lang="en-IE" sz="2000">
                <a:solidFill>
                  <a:schemeClr val="lt1"/>
                </a:solidFill>
                <a:latin typeface="Verdana"/>
                <a:ea typeface="Verdana"/>
                <a:cs typeface="Verdana"/>
                <a:sym typeface="Verdana"/>
              </a:rPr>
              <a:t> </a:t>
            </a:r>
            <a:r>
              <a:rPr lang="en-IE" sz="2000">
                <a:solidFill>
                  <a:schemeClr val="lt1"/>
                </a:solidFill>
                <a:latin typeface="Verdana"/>
                <a:ea typeface="Verdana"/>
                <a:cs typeface="Verdana"/>
                <a:sym typeface="Verdana"/>
              </a:rPr>
              <a:t>Entrepreneurs should encourage open discussions to extract valuable insights, examining what went wrong, why it happened, and what can be learned from the experience.</a:t>
            </a:r>
            <a:endParaRPr i="0" sz="2000" u="none" cap="none" strike="noStrike">
              <a:solidFill>
                <a:schemeClr val="lt1"/>
              </a:solidFill>
              <a:latin typeface="Verdana"/>
              <a:ea typeface="Verdana"/>
              <a:cs typeface="Verdana"/>
              <a:sym typeface="Verdana"/>
            </a:endParaRPr>
          </a:p>
        </p:txBody>
      </p:sp>
      <p:sp>
        <p:nvSpPr>
          <p:cNvPr id="172" name="Google Shape;172;g29a7d0bb5d2_0_0"/>
          <p:cNvSpPr txBox="1"/>
          <p:nvPr>
            <p:ph type="title"/>
          </p:nvPr>
        </p:nvSpPr>
        <p:spPr>
          <a:xfrm>
            <a:off x="308625" y="291850"/>
            <a:ext cx="72465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Adaptive decision-making strategies</a:t>
            </a:r>
            <a:endParaRPr b="1">
              <a:solidFill>
                <a:srgbClr val="6C911C"/>
              </a:solidFill>
              <a:latin typeface="Verdana"/>
              <a:ea typeface="Verdana"/>
              <a:cs typeface="Verdana"/>
              <a:sym typeface="Verdana"/>
            </a:endParaRPr>
          </a:p>
        </p:txBody>
      </p:sp>
      <p:pic>
        <p:nvPicPr>
          <p:cNvPr id="173" name="Google Shape;173;g29a7d0bb5d2_0_0"/>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74" name="Google Shape;174;g29a7d0bb5d2_0_0"/>
          <p:cNvPicPr preferRelativeResize="0"/>
          <p:nvPr/>
        </p:nvPicPr>
        <p:blipFill rotWithShape="1">
          <a:blip r:embed="rId3">
            <a:alphaModFix/>
          </a:blip>
          <a:srcRect b="0" l="0" r="0" t="0"/>
          <a:stretch/>
        </p:blipFill>
        <p:spPr>
          <a:xfrm>
            <a:off x="5312075" y="2018900"/>
            <a:ext cx="4150900" cy="3856599"/>
          </a:xfrm>
          <a:prstGeom prst="rect">
            <a:avLst/>
          </a:prstGeom>
          <a:noFill/>
          <a:ln>
            <a:noFill/>
          </a:ln>
        </p:spPr>
      </p:pic>
      <p:sp>
        <p:nvSpPr>
          <p:cNvPr id="175" name="Google Shape;175;g29a7d0bb5d2_0_0"/>
          <p:cNvSpPr txBox="1"/>
          <p:nvPr/>
        </p:nvSpPr>
        <p:spPr>
          <a:xfrm>
            <a:off x="5475775" y="2636500"/>
            <a:ext cx="3823500" cy="226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125"/>
              </a:spcAft>
              <a:buClr>
                <a:schemeClr val="dk1"/>
              </a:buClr>
              <a:buSzPts val="1100"/>
              <a:buFont typeface="Arial"/>
              <a:buNone/>
            </a:pPr>
            <a:r>
              <a:rPr b="1" i="1" lang="en-IE" sz="2000">
                <a:solidFill>
                  <a:schemeClr val="lt1"/>
                </a:solidFill>
                <a:latin typeface="Verdana"/>
                <a:ea typeface="Verdana"/>
                <a:cs typeface="Verdana"/>
                <a:sym typeface="Verdana"/>
              </a:rPr>
              <a:t>Identifying Root Causes:</a:t>
            </a:r>
            <a:r>
              <a:rPr b="1" lang="en-IE" sz="2000">
                <a:solidFill>
                  <a:schemeClr val="lt1"/>
                </a:solidFill>
                <a:latin typeface="Verdana"/>
                <a:ea typeface="Verdana"/>
                <a:cs typeface="Verdana"/>
                <a:sym typeface="Verdana"/>
              </a:rPr>
              <a:t> </a:t>
            </a:r>
            <a:r>
              <a:rPr lang="en-IE" sz="2000">
                <a:solidFill>
                  <a:schemeClr val="lt1"/>
                </a:solidFill>
                <a:latin typeface="Verdana"/>
                <a:ea typeface="Verdana"/>
                <a:cs typeface="Verdana"/>
                <a:sym typeface="Verdana"/>
              </a:rPr>
              <a:t>Entrepreneurs should delve into the factors that contributed to the loss, whether internal, external, or a combination of both.</a:t>
            </a:r>
            <a:endParaRPr sz="2000">
              <a:solidFill>
                <a:schemeClr val="lt1"/>
              </a:solidFill>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g29b679b49a1_0_0"/>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181" name="Google Shape;181;g29b679b49a1_0_0"/>
          <p:cNvSpPr txBox="1"/>
          <p:nvPr/>
        </p:nvSpPr>
        <p:spPr>
          <a:xfrm>
            <a:off x="848350" y="2685100"/>
            <a:ext cx="3915300" cy="25242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None/>
            </a:pPr>
            <a:r>
              <a:rPr b="1" i="1" lang="en-IE" sz="2000">
                <a:solidFill>
                  <a:schemeClr val="lt1"/>
                </a:solidFill>
                <a:latin typeface="Verdana"/>
                <a:ea typeface="Verdana"/>
                <a:cs typeface="Verdana"/>
                <a:sym typeface="Verdana"/>
              </a:rPr>
              <a:t>Knowledge Sharing:</a:t>
            </a:r>
            <a:r>
              <a:rPr b="1" lang="en-IE" sz="2000">
                <a:solidFill>
                  <a:schemeClr val="lt1"/>
                </a:solidFill>
                <a:latin typeface="Verdana"/>
                <a:ea typeface="Verdana"/>
                <a:cs typeface="Verdana"/>
                <a:sym typeface="Verdana"/>
              </a:rPr>
              <a:t> </a:t>
            </a:r>
            <a:r>
              <a:rPr lang="en-IE" sz="2000">
                <a:solidFill>
                  <a:schemeClr val="lt1"/>
                </a:solidFill>
                <a:latin typeface="Verdana"/>
                <a:ea typeface="Verdana"/>
                <a:cs typeface="Verdana"/>
                <a:sym typeface="Verdana"/>
              </a:rPr>
              <a:t>Entrepreneurs should encourage team members to share their experiences and insights from failures, fostering a collective learning environment.</a:t>
            </a:r>
            <a:endParaRPr i="1" sz="2000">
              <a:solidFill>
                <a:schemeClr val="lt1"/>
              </a:solidFill>
              <a:latin typeface="Verdana"/>
              <a:ea typeface="Verdana"/>
              <a:cs typeface="Verdana"/>
              <a:sym typeface="Verdana"/>
            </a:endParaRPr>
          </a:p>
        </p:txBody>
      </p:sp>
      <p:sp>
        <p:nvSpPr>
          <p:cNvPr id="182" name="Google Shape;182;g29b679b49a1_0_0"/>
          <p:cNvSpPr txBox="1"/>
          <p:nvPr>
            <p:ph type="title"/>
          </p:nvPr>
        </p:nvSpPr>
        <p:spPr>
          <a:xfrm>
            <a:off x="308625" y="291850"/>
            <a:ext cx="72465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Adaptive decision-making strategies</a:t>
            </a:r>
            <a:endParaRPr b="1">
              <a:solidFill>
                <a:srgbClr val="6C911C"/>
              </a:solidFill>
              <a:latin typeface="Verdana"/>
              <a:ea typeface="Verdana"/>
              <a:cs typeface="Verdana"/>
              <a:sym typeface="Verdana"/>
            </a:endParaRPr>
          </a:p>
        </p:txBody>
      </p:sp>
      <p:pic>
        <p:nvPicPr>
          <p:cNvPr id="183" name="Google Shape;183;g29b679b49a1_0_0"/>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84" name="Google Shape;184;g29b679b49a1_0_0"/>
          <p:cNvPicPr preferRelativeResize="0"/>
          <p:nvPr/>
        </p:nvPicPr>
        <p:blipFill rotWithShape="1">
          <a:blip r:embed="rId3">
            <a:alphaModFix/>
          </a:blip>
          <a:srcRect b="0" l="0" r="0" t="0"/>
          <a:stretch/>
        </p:blipFill>
        <p:spPr>
          <a:xfrm>
            <a:off x="5312075" y="2018900"/>
            <a:ext cx="4150900" cy="3856599"/>
          </a:xfrm>
          <a:prstGeom prst="rect">
            <a:avLst/>
          </a:prstGeom>
          <a:noFill/>
          <a:ln>
            <a:noFill/>
          </a:ln>
        </p:spPr>
      </p:pic>
      <p:sp>
        <p:nvSpPr>
          <p:cNvPr id="185" name="Google Shape;185;g29b679b49a1_0_0"/>
          <p:cNvSpPr txBox="1"/>
          <p:nvPr/>
        </p:nvSpPr>
        <p:spPr>
          <a:xfrm>
            <a:off x="5475775" y="2815900"/>
            <a:ext cx="3823500" cy="226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125"/>
              </a:spcAft>
              <a:buNone/>
            </a:pPr>
            <a:r>
              <a:rPr b="1" i="1" lang="en-IE" sz="2000">
                <a:solidFill>
                  <a:schemeClr val="lt1"/>
                </a:solidFill>
                <a:latin typeface="Verdana"/>
                <a:ea typeface="Verdana"/>
                <a:cs typeface="Verdana"/>
                <a:sym typeface="Verdana"/>
              </a:rPr>
              <a:t>Identifying Root Causes:</a:t>
            </a:r>
            <a:r>
              <a:rPr b="1" lang="en-IE" sz="2000">
                <a:solidFill>
                  <a:schemeClr val="lt1"/>
                </a:solidFill>
                <a:latin typeface="Verdana"/>
                <a:ea typeface="Verdana"/>
                <a:cs typeface="Verdana"/>
                <a:sym typeface="Verdana"/>
              </a:rPr>
              <a:t> </a:t>
            </a:r>
            <a:r>
              <a:rPr lang="en-IE" sz="2000">
                <a:solidFill>
                  <a:schemeClr val="lt1"/>
                </a:solidFill>
                <a:latin typeface="Verdana"/>
                <a:ea typeface="Verdana"/>
                <a:cs typeface="Verdana"/>
                <a:sym typeface="Verdana"/>
              </a:rPr>
              <a:t>Entrepreneurs should delve into the factors that contributed to the loss, whether internal, external, or a combination of both.</a:t>
            </a:r>
            <a:endParaRPr i="1" sz="2000">
              <a:solidFill>
                <a:schemeClr val="lt1"/>
              </a:solidFill>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g29b679b49a1_0_9"/>
          <p:cNvPicPr preferRelativeResize="0"/>
          <p:nvPr/>
        </p:nvPicPr>
        <p:blipFill rotWithShape="1">
          <a:blip r:embed="rId3">
            <a:alphaModFix/>
          </a:blip>
          <a:srcRect b="0" l="0" r="0" t="0"/>
          <a:stretch/>
        </p:blipFill>
        <p:spPr>
          <a:xfrm>
            <a:off x="730550" y="2018900"/>
            <a:ext cx="5762375" cy="3856599"/>
          </a:xfrm>
          <a:prstGeom prst="rect">
            <a:avLst/>
          </a:prstGeom>
          <a:noFill/>
          <a:ln>
            <a:noFill/>
          </a:ln>
        </p:spPr>
      </p:pic>
      <p:sp>
        <p:nvSpPr>
          <p:cNvPr id="191" name="Google Shape;191;g29b679b49a1_0_9"/>
          <p:cNvSpPr txBox="1"/>
          <p:nvPr/>
        </p:nvSpPr>
        <p:spPr>
          <a:xfrm>
            <a:off x="874238" y="2330950"/>
            <a:ext cx="5475000" cy="32325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None/>
            </a:pPr>
            <a:r>
              <a:rPr b="1" i="1" lang="en-IE" sz="2000">
                <a:solidFill>
                  <a:schemeClr val="lt1"/>
                </a:solidFill>
                <a:latin typeface="Verdana"/>
                <a:ea typeface="Verdana"/>
                <a:cs typeface="Verdana"/>
                <a:sym typeface="Verdana"/>
              </a:rPr>
              <a:t>Adaptive Strategies: </a:t>
            </a:r>
            <a:r>
              <a:rPr lang="en-IE" sz="2000">
                <a:solidFill>
                  <a:schemeClr val="lt1"/>
                </a:solidFill>
                <a:latin typeface="Verdana"/>
                <a:ea typeface="Verdana"/>
                <a:cs typeface="Verdana"/>
                <a:sym typeface="Verdana"/>
              </a:rPr>
              <a:t>Entrepreneurs should develop adaptive decision-making strategies that allow course corrections based on ongoing feedback and experiences. In fact, flexibility in decision-making enables entrepreneurs to respond to changing circumstances effectively (as mentioned in the first part of the module).</a:t>
            </a:r>
            <a:endParaRPr i="1" sz="2000">
              <a:solidFill>
                <a:schemeClr val="lt1"/>
              </a:solidFill>
              <a:latin typeface="Verdana"/>
              <a:ea typeface="Verdana"/>
              <a:cs typeface="Verdana"/>
              <a:sym typeface="Verdana"/>
            </a:endParaRPr>
          </a:p>
        </p:txBody>
      </p:sp>
      <p:sp>
        <p:nvSpPr>
          <p:cNvPr id="192" name="Google Shape;192;g29b679b49a1_0_9"/>
          <p:cNvSpPr txBox="1"/>
          <p:nvPr>
            <p:ph type="title"/>
          </p:nvPr>
        </p:nvSpPr>
        <p:spPr>
          <a:xfrm>
            <a:off x="308625" y="291850"/>
            <a:ext cx="72465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Adaptive decision-making strategies</a:t>
            </a:r>
            <a:endParaRPr b="1">
              <a:solidFill>
                <a:srgbClr val="6C911C"/>
              </a:solidFill>
              <a:latin typeface="Verdana"/>
              <a:ea typeface="Verdana"/>
              <a:cs typeface="Verdana"/>
              <a:sym typeface="Verdana"/>
            </a:endParaRPr>
          </a:p>
        </p:txBody>
      </p:sp>
      <p:pic>
        <p:nvPicPr>
          <p:cNvPr id="193" name="Google Shape;193;g29b679b49a1_0_9"/>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29a7d0bb5d2_0_143"/>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99" name="Google Shape;199;g29a7d0bb5d2_0_143"/>
          <p:cNvSpPr txBox="1"/>
          <p:nvPr/>
        </p:nvSpPr>
        <p:spPr>
          <a:xfrm>
            <a:off x="649200" y="2099825"/>
            <a:ext cx="8471100" cy="3022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Clr>
                <a:schemeClr val="dk1"/>
              </a:buClr>
              <a:buSzPts val="1100"/>
              <a:buFont typeface="Arial"/>
              <a:buNone/>
            </a:pPr>
            <a:r>
              <a:rPr b="1" lang="en-IE" sz="2000">
                <a:solidFill>
                  <a:schemeClr val="dk1"/>
                </a:solidFill>
                <a:latin typeface="Verdana"/>
                <a:ea typeface="Verdana"/>
                <a:cs typeface="Verdana"/>
                <a:sym typeface="Verdana"/>
              </a:rPr>
              <a:t>1.</a:t>
            </a:r>
            <a:r>
              <a:rPr lang="en-IE" sz="2000">
                <a:solidFill>
                  <a:schemeClr val="dk1"/>
                </a:solidFill>
                <a:latin typeface="Verdana"/>
                <a:ea typeface="Verdana"/>
                <a:cs typeface="Verdana"/>
                <a:sym typeface="Verdana"/>
              </a:rPr>
              <a:t> </a:t>
            </a:r>
            <a:r>
              <a:rPr i="1" lang="en-IE" sz="2000">
                <a:solidFill>
                  <a:schemeClr val="dk1"/>
                </a:solidFill>
                <a:latin typeface="Verdana"/>
                <a:ea typeface="Verdana"/>
                <a:cs typeface="Verdana"/>
                <a:sym typeface="Verdana"/>
              </a:rPr>
              <a:t>Create a culture where feedback is accepted and actively sought. </a:t>
            </a:r>
            <a:r>
              <a:rPr lang="en-IE" sz="2000">
                <a:solidFill>
                  <a:schemeClr val="dk1"/>
                </a:solidFill>
                <a:latin typeface="Verdana"/>
                <a:ea typeface="Verdana"/>
                <a:cs typeface="Verdana"/>
                <a:sym typeface="Verdana"/>
              </a:rPr>
              <a:t>Entrepreneurs and team members should feel comfortable providing constructive feedback to facilitate continuous improvement.</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i="1" lang="en-IE" sz="2000">
                <a:solidFill>
                  <a:schemeClr val="dk1"/>
                </a:solidFill>
                <a:latin typeface="Verdana"/>
                <a:ea typeface="Verdana"/>
                <a:cs typeface="Verdana"/>
                <a:sym typeface="Verdana"/>
              </a:rPr>
              <a:t>2.</a:t>
            </a:r>
            <a:r>
              <a:rPr i="1" lang="en-IE" sz="2000">
                <a:solidFill>
                  <a:schemeClr val="dk1"/>
                </a:solidFill>
                <a:latin typeface="Verdana"/>
                <a:ea typeface="Verdana"/>
                <a:cs typeface="Verdana"/>
                <a:sym typeface="Verdana"/>
              </a:rPr>
              <a:t> Establish learning loops, </a:t>
            </a:r>
            <a:r>
              <a:rPr lang="en-IE" sz="2000">
                <a:solidFill>
                  <a:schemeClr val="dk1"/>
                </a:solidFill>
                <a:latin typeface="Verdana"/>
                <a:ea typeface="Verdana"/>
                <a:cs typeface="Verdana"/>
                <a:sym typeface="Verdana"/>
              </a:rPr>
              <a:t>which involve regularly reviewing and re-assessing strategies and decisions. Entrepreneurs should identify areas for improvement, enforce changes, and assess the impact to create a continuous learning process.</a:t>
            </a:r>
            <a:endParaRPr b="1" sz="2000">
              <a:solidFill>
                <a:schemeClr val="dk1"/>
              </a:solidFill>
              <a:latin typeface="Verdana"/>
              <a:ea typeface="Verdana"/>
              <a:cs typeface="Verdana"/>
              <a:sym typeface="Verdana"/>
            </a:endParaRPr>
          </a:p>
        </p:txBody>
      </p:sp>
      <p:sp>
        <p:nvSpPr>
          <p:cNvPr id="200" name="Google Shape;200;g29a7d0bb5d2_0_143"/>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01" name="Google Shape;201;g29a7d0bb5d2_0_143"/>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02" name="Google Shape;202;g29a7d0bb5d2_0_143"/>
          <p:cNvSpPr txBox="1"/>
          <p:nvPr>
            <p:ph type="title"/>
          </p:nvPr>
        </p:nvSpPr>
        <p:spPr>
          <a:xfrm>
            <a:off x="308625" y="310175"/>
            <a:ext cx="9776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Cultivating a culture of </a:t>
            </a:r>
            <a:endParaRPr b="1">
              <a:solidFill>
                <a:srgbClr val="6C911C"/>
              </a:solidFill>
              <a:latin typeface="Verdana"/>
              <a:ea typeface="Verdana"/>
              <a:cs typeface="Verdana"/>
              <a:sym typeface="Verdana"/>
            </a:endParaRPr>
          </a:p>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continuous improvement</a:t>
            </a:r>
            <a:endParaRPr b="1">
              <a:solidFill>
                <a:srgbClr val="6C911C"/>
              </a:solidFill>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g29b679b49a1_0_18"/>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08" name="Google Shape;208;g29b679b49a1_0_18"/>
          <p:cNvSpPr txBox="1"/>
          <p:nvPr/>
        </p:nvSpPr>
        <p:spPr>
          <a:xfrm>
            <a:off x="649200" y="2099825"/>
            <a:ext cx="8471100" cy="3022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i="1" lang="en-IE" sz="2000">
                <a:solidFill>
                  <a:schemeClr val="dk1"/>
                </a:solidFill>
                <a:latin typeface="Verdana"/>
                <a:ea typeface="Verdana"/>
                <a:cs typeface="Verdana"/>
                <a:sym typeface="Verdana"/>
              </a:rPr>
              <a:t>3.</a:t>
            </a:r>
            <a:r>
              <a:rPr i="1" lang="en-IE" sz="2000">
                <a:solidFill>
                  <a:schemeClr val="dk1"/>
                </a:solidFill>
                <a:latin typeface="Verdana"/>
                <a:ea typeface="Verdana"/>
                <a:cs typeface="Verdana"/>
                <a:sym typeface="Verdana"/>
              </a:rPr>
              <a:t> Prioritize ongoing professional development</a:t>
            </a:r>
            <a:r>
              <a:rPr lang="en-IE" sz="2000">
                <a:solidFill>
                  <a:schemeClr val="dk1"/>
                </a:solidFill>
                <a:latin typeface="Verdana"/>
                <a:ea typeface="Verdana"/>
                <a:cs typeface="Verdana"/>
                <a:sym typeface="Verdana"/>
              </a:rPr>
              <a:t> for both individual team members and the organisation as a whole. Continuous learning opportunities contribute to the growth of skills and knowledge within the entrepreneurial ecosystem.</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i="1" lang="en-IE" sz="2000">
                <a:solidFill>
                  <a:schemeClr val="dk1"/>
                </a:solidFill>
                <a:latin typeface="Verdana"/>
                <a:ea typeface="Verdana"/>
                <a:cs typeface="Verdana"/>
                <a:sym typeface="Verdana"/>
              </a:rPr>
              <a:t>4.</a:t>
            </a:r>
            <a:r>
              <a:rPr i="1" lang="en-IE" sz="2000">
                <a:solidFill>
                  <a:schemeClr val="dk1"/>
                </a:solidFill>
                <a:latin typeface="Verdana"/>
                <a:ea typeface="Verdana"/>
                <a:cs typeface="Verdana"/>
                <a:sym typeface="Verdana"/>
              </a:rPr>
              <a:t> Recognize and celebrate small wins and improvements.</a:t>
            </a:r>
            <a:r>
              <a:rPr lang="en-IE" sz="2000">
                <a:solidFill>
                  <a:schemeClr val="dk1"/>
                </a:solidFill>
                <a:latin typeface="Verdana"/>
                <a:ea typeface="Verdana"/>
                <a:cs typeface="Verdana"/>
                <a:sym typeface="Verdana"/>
              </a:rPr>
              <a:t> Positive reinforcement fosters a culture of continuous improvement by acknowledging and encouraging efforts toward learning and growth.</a:t>
            </a:r>
            <a:endParaRPr b="1" sz="2000">
              <a:solidFill>
                <a:schemeClr val="dk1"/>
              </a:solidFill>
              <a:latin typeface="Verdana"/>
              <a:ea typeface="Verdana"/>
              <a:cs typeface="Verdana"/>
              <a:sym typeface="Verdana"/>
            </a:endParaRPr>
          </a:p>
        </p:txBody>
      </p:sp>
      <p:sp>
        <p:nvSpPr>
          <p:cNvPr id="209" name="Google Shape;209;g29b679b49a1_0_18"/>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10" name="Google Shape;210;g29b679b49a1_0_18"/>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11" name="Google Shape;211;g29b679b49a1_0_18"/>
          <p:cNvSpPr txBox="1"/>
          <p:nvPr>
            <p:ph type="title"/>
          </p:nvPr>
        </p:nvSpPr>
        <p:spPr>
          <a:xfrm>
            <a:off x="308625" y="310175"/>
            <a:ext cx="97761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Cultivating a culture of </a:t>
            </a:r>
            <a:endParaRPr b="1">
              <a:solidFill>
                <a:srgbClr val="6C911C"/>
              </a:solidFill>
              <a:latin typeface="Verdana"/>
              <a:ea typeface="Verdana"/>
              <a:cs typeface="Verdana"/>
              <a:sym typeface="Verdana"/>
            </a:endParaRPr>
          </a:p>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continuous improvement</a:t>
            </a:r>
            <a:endParaRPr b="1">
              <a:solidFill>
                <a:srgbClr val="6C911C"/>
              </a:solidFill>
              <a:latin typeface="Verdana"/>
              <a:ea typeface="Verdana"/>
              <a:cs typeface="Verdana"/>
              <a:sym typeface="Verdan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217" name="Google Shape;217;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218" name="Google Shape;218;p6"/>
          <p:cNvPicPr preferRelativeResize="0"/>
          <p:nvPr/>
        </p:nvPicPr>
        <p:blipFill rotWithShape="1">
          <a:blip r:embed="rId4">
            <a:alphaModFix/>
          </a:blip>
          <a:srcRect b="0" l="0" r="0" t="0"/>
          <a:stretch/>
        </p:blipFill>
        <p:spPr>
          <a:xfrm>
            <a:off x="3980873" y="836540"/>
            <a:ext cx="2863183" cy="2871260"/>
          </a:xfrm>
          <a:prstGeom prst="rect">
            <a:avLst/>
          </a:prstGeom>
          <a:noFill/>
          <a:ln>
            <a:noFill/>
          </a:ln>
        </p:spPr>
      </p:pic>
      <p:pic>
        <p:nvPicPr>
          <p:cNvPr id="219" name="Google Shape;219;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220" name="Google Shape;220;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221" name="Google Shape;221;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222" name="Google Shape;222;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