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6858000" cx="12192000"/>
  <p:notesSz cx="6858000" cy="9144000"/>
  <p:embeddedFontLst>
    <p:embeddedFont>
      <p:font typeface="Quattrocento Sans"/>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9" roundtripDataSignature="AMtx7mimVkcWPMe7wFtOtLy1Y5doxOckD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QuattrocentoSans-regular.fntdata"/><Relationship Id="rId14" Type="http://schemas.openxmlformats.org/officeDocument/2006/relationships/slide" Target="slides/slide10.xml"/><Relationship Id="rId17" Type="http://schemas.openxmlformats.org/officeDocument/2006/relationships/font" Target="fonts/QuattrocentoSans-italic.fntdata"/><Relationship Id="rId16" Type="http://schemas.openxmlformats.org/officeDocument/2006/relationships/font" Target="fonts/QuattrocentoSans-bold.fntdata"/><Relationship Id="rId5" Type="http://schemas.openxmlformats.org/officeDocument/2006/relationships/slide" Target="slides/slide1.xml"/><Relationship Id="rId19" Type="http://customschemas.google.com/relationships/presentationmetadata" Target="metadata"/><Relationship Id="rId6" Type="http://schemas.openxmlformats.org/officeDocument/2006/relationships/slide" Target="slides/slide2.xml"/><Relationship Id="rId18" Type="http://schemas.openxmlformats.org/officeDocument/2006/relationships/font" Target="fonts/QuattrocentoSans-bold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5" name="Google Shape;21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8" name="Google Shape;158;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6" name="Google Shape;166;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4" name="Google Shape;174;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3" name="Google Shape;183;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1" name="Google Shape;191;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9" name="Google Shape;199;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7" name="Google Shape;207;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showMasterSp="0" type="title">
  <p:cSld name="TITLE">
    <p:spTree>
      <p:nvGrpSpPr>
        <p:cNvPr id="22"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5" name="Google Shape;25;p8"/>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26" name="Google Shape;26;p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27" name="Google Shape;27;p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fmla="val 100000" name="adj"/>
              </a:avLst>
            </a:prstGeom>
            <a:solidFill>
              <a:schemeClr val="accen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30" name="Google Shape;30;p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31" name="Google Shape;31;p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32" name="Google Shape;32;p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p:nvPr/>
          </p:nvSpPr>
          <p:spPr>
            <a:xfrm rot="10800000">
              <a:off x="0" y="0"/>
              <a:ext cx="842596" cy="5666154"/>
            </a:xfrm>
            <a:prstGeom prst="triangle">
              <a:avLst>
                <a:gd fmla="val 10000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8"/>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text">
  <p:cSld name="Titel och bildtext">
    <p:spTree>
      <p:nvGrpSpPr>
        <p:cNvPr id="90" name="Shape 90"/>
        <p:cNvGrpSpPr/>
        <p:nvPr/>
      </p:nvGrpSpPr>
      <p:grpSpPr>
        <a:xfrm>
          <a:off x="0" y="0"/>
          <a:ext cx="0" cy="0"/>
          <a:chOff x="0" y="0"/>
          <a:chExt cx="0" cy="0"/>
        </a:xfrm>
      </p:grpSpPr>
      <p:sp>
        <p:nvSpPr>
          <p:cNvPr id="91" name="Google Shape;91;p17"/>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 med beskrivning">
  <p:cSld name="Citat med beskrivning">
    <p:spTree>
      <p:nvGrpSpPr>
        <p:cNvPr id="96" name="Shape 96"/>
        <p:cNvGrpSpPr/>
        <p:nvPr/>
      </p:nvGrpSpPr>
      <p:grpSpPr>
        <a:xfrm>
          <a:off x="0" y="0"/>
          <a:ext cx="0" cy="0"/>
          <a:chOff x="0" y="0"/>
          <a:chExt cx="0" cy="0"/>
        </a:xfrm>
      </p:grpSpPr>
      <p:sp>
        <p:nvSpPr>
          <p:cNvPr id="97" name="Google Shape;97;p18"/>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8"/>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8"/>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800" u="none" cap="none" strike="noStrike">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p:cSld name="Namnkort">
    <p:spTree>
      <p:nvGrpSpPr>
        <p:cNvPr id="105" name="Shape 105"/>
        <p:cNvGrpSpPr/>
        <p:nvPr/>
      </p:nvGrpSpPr>
      <p:grpSpPr>
        <a:xfrm>
          <a:off x="0" y="0"/>
          <a:ext cx="0" cy="0"/>
          <a:chOff x="0" y="0"/>
          <a:chExt cx="0" cy="0"/>
        </a:xfrm>
      </p:grpSpPr>
      <p:sp>
        <p:nvSpPr>
          <p:cNvPr id="106" name="Google Shape;106;p19"/>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9"/>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för citat">
  <p:cSld name="Namnkort för citat">
    <p:spTree>
      <p:nvGrpSpPr>
        <p:cNvPr id="111" name="Shape 111"/>
        <p:cNvGrpSpPr/>
        <p:nvPr/>
      </p:nvGrpSpPr>
      <p:grpSpPr>
        <a:xfrm>
          <a:off x="0" y="0"/>
          <a:ext cx="0" cy="0"/>
          <a:chOff x="0" y="0"/>
          <a:chExt cx="0" cy="0"/>
        </a:xfrm>
      </p:grpSpPr>
      <p:sp>
        <p:nvSpPr>
          <p:cNvPr id="112" name="Google Shape;112;p20"/>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0"/>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20"/>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20"/>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nt eller falskt">
  <p:cSld name="Sant eller falskt">
    <p:spTree>
      <p:nvGrpSpPr>
        <p:cNvPr id="120" name="Shape 120"/>
        <p:cNvGrpSpPr/>
        <p:nvPr/>
      </p:nvGrpSpPr>
      <p:grpSpPr>
        <a:xfrm>
          <a:off x="0" y="0"/>
          <a:ext cx="0" cy="0"/>
          <a:chOff x="0" y="0"/>
          <a:chExt cx="0" cy="0"/>
        </a:xfrm>
      </p:grpSpPr>
      <p:sp>
        <p:nvSpPr>
          <p:cNvPr id="121" name="Google Shape;121;p21"/>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2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lodrät text" type="vertTx">
  <p:cSld name="VERTICAL_TEXT">
    <p:spTree>
      <p:nvGrpSpPr>
        <p:cNvPr id="127" name="Shape 127"/>
        <p:cNvGrpSpPr/>
        <p:nvPr/>
      </p:nvGrpSpPr>
      <p:grpSpPr>
        <a:xfrm>
          <a:off x="0" y="0"/>
          <a:ext cx="0" cy="0"/>
          <a:chOff x="0" y="0"/>
          <a:chExt cx="0" cy="0"/>
        </a:xfrm>
      </p:grpSpPr>
      <p:sp>
        <p:nvSpPr>
          <p:cNvPr id="128" name="Google Shape;128;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2"/>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ät rubrik och text" type="vertTitleAndTx">
  <p:cSld name="VERTICAL_TITLE_AND_VERTICAL_TEXT">
    <p:spTree>
      <p:nvGrpSpPr>
        <p:cNvPr id="133" name="Shape 133"/>
        <p:cNvGrpSpPr/>
        <p:nvPr/>
      </p:nvGrpSpPr>
      <p:grpSpPr>
        <a:xfrm>
          <a:off x="0" y="0"/>
          <a:ext cx="0" cy="0"/>
          <a:chOff x="0" y="0"/>
          <a:chExt cx="0" cy="0"/>
        </a:xfrm>
      </p:grpSpPr>
      <p:sp>
        <p:nvSpPr>
          <p:cNvPr id="134" name="Google Shape;134;p23"/>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3"/>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39" name="Shape 39"/>
        <p:cNvGrpSpPr/>
        <p:nvPr/>
      </p:nvGrpSpPr>
      <p:grpSpPr>
        <a:xfrm>
          <a:off x="0" y="0"/>
          <a:ext cx="0" cy="0"/>
          <a:chOff x="0" y="0"/>
          <a:chExt cx="0" cy="0"/>
        </a:xfrm>
      </p:grpSpPr>
      <p:sp>
        <p:nvSpPr>
          <p:cNvPr id="40" name="Google Shape;40;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45" name="Shape 45"/>
        <p:cNvGrpSpPr/>
        <p:nvPr/>
      </p:nvGrpSpPr>
      <p:grpSpPr>
        <a:xfrm>
          <a:off x="0" y="0"/>
          <a:ext cx="0" cy="0"/>
          <a:chOff x="0" y="0"/>
          <a:chExt cx="0" cy="0"/>
        </a:xfrm>
      </p:grpSpPr>
      <p:sp>
        <p:nvSpPr>
          <p:cNvPr id="46" name="Google Shape;46;p10"/>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51" name="Shape 51"/>
        <p:cNvGrpSpPr/>
        <p:nvPr/>
      </p:nvGrpSpPr>
      <p:grpSpPr>
        <a:xfrm>
          <a:off x="0" y="0"/>
          <a:ext cx="0" cy="0"/>
          <a:chOff x="0" y="0"/>
          <a:chExt cx="0" cy="0"/>
        </a:xfrm>
      </p:grpSpPr>
      <p:sp>
        <p:nvSpPr>
          <p:cNvPr id="52" name="Google Shape;52;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11"/>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58" name="Shape 58"/>
        <p:cNvGrpSpPr/>
        <p:nvPr/>
      </p:nvGrpSpPr>
      <p:grpSpPr>
        <a:xfrm>
          <a:off x="0" y="0"/>
          <a:ext cx="0" cy="0"/>
          <a:chOff x="0" y="0"/>
          <a:chExt cx="0" cy="0"/>
        </a:xfrm>
      </p:grpSpPr>
      <p:sp>
        <p:nvSpPr>
          <p:cNvPr id="59" name="Google Shape;59;p1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12"/>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12"/>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12"/>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67" name="Shape 67"/>
        <p:cNvGrpSpPr/>
        <p:nvPr/>
      </p:nvGrpSpPr>
      <p:grpSpPr>
        <a:xfrm>
          <a:off x="0" y="0"/>
          <a:ext cx="0" cy="0"/>
          <a:chOff x="0" y="0"/>
          <a:chExt cx="0" cy="0"/>
        </a:xfrm>
      </p:grpSpPr>
      <p:sp>
        <p:nvSpPr>
          <p:cNvPr id="68" name="Google Shape;68;p1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72" name="Shape 72"/>
        <p:cNvGrpSpPr/>
        <p:nvPr/>
      </p:nvGrpSpPr>
      <p:grpSpPr>
        <a:xfrm>
          <a:off x="0" y="0"/>
          <a:ext cx="0" cy="0"/>
          <a:chOff x="0" y="0"/>
          <a:chExt cx="0" cy="0"/>
        </a:xfrm>
      </p:grpSpPr>
      <p:sp>
        <p:nvSpPr>
          <p:cNvPr id="73" name="Google Shape;73;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type="objTx">
  <p:cSld name="OBJECT_WITH_CAPTION_TEXT">
    <p:spTree>
      <p:nvGrpSpPr>
        <p:cNvPr id="76" name="Shape 76"/>
        <p:cNvGrpSpPr/>
        <p:nvPr/>
      </p:nvGrpSpPr>
      <p:grpSpPr>
        <a:xfrm>
          <a:off x="0" y="0"/>
          <a:ext cx="0" cy="0"/>
          <a:chOff x="0" y="0"/>
          <a:chExt cx="0" cy="0"/>
        </a:xfrm>
      </p:grpSpPr>
      <p:sp>
        <p:nvSpPr>
          <p:cNvPr id="77" name="Google Shape;77;p15"/>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15"/>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type="picTx">
  <p:cSld name="PICTURE_WITH_CAPTION_TEXT">
    <p:spTree>
      <p:nvGrpSpPr>
        <p:cNvPr id="83" name="Shape 83"/>
        <p:cNvGrpSpPr/>
        <p:nvPr/>
      </p:nvGrpSpPr>
      <p:grpSpPr>
        <a:xfrm>
          <a:off x="0" y="0"/>
          <a:ext cx="0" cy="0"/>
          <a:chOff x="0" y="0"/>
          <a:chExt cx="0" cy="0"/>
        </a:xfrm>
      </p:grpSpPr>
      <p:sp>
        <p:nvSpPr>
          <p:cNvPr id="84" name="Google Shape;84;p16"/>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p:nvPr>
            <p:ph idx="2" type="pic"/>
          </p:nvPr>
        </p:nvSpPr>
        <p:spPr>
          <a:xfrm>
            <a:off x="677334" y="609600"/>
            <a:ext cx="8596668" cy="3845718"/>
          </a:xfrm>
          <a:prstGeom prst="rect">
            <a:avLst/>
          </a:prstGeom>
          <a:noFill/>
          <a:ln>
            <a:noFill/>
          </a:ln>
        </p:spPr>
      </p:sp>
      <p:sp>
        <p:nvSpPr>
          <p:cNvPr id="86" name="Google Shape;86;p16"/>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8" name="Google Shape;8;p7"/>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9" name="Google Shape;9;p7"/>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10" name="Google Shape;10;p7"/>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fmla="val 100000" name="adj"/>
              </a:avLst>
            </a:prstGeom>
            <a:solidFill>
              <a:schemeClr val="accen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7"/>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13" name="Google Shape;13;p7"/>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14" name="Google Shape;14;p7"/>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15" name="Google Shape;15;p7"/>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7"/>
            <p:cNvSpPr/>
            <p:nvPr/>
          </p:nvSpPr>
          <p:spPr>
            <a:xfrm>
              <a:off x="0" y="4013200"/>
              <a:ext cx="448733" cy="2844800"/>
            </a:xfrm>
            <a:prstGeom prst="triangle">
              <a:avLst>
                <a:gd fmla="val 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jp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2.png"/><Relationship Id="rId8"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
          <p:cNvSpPr txBox="1"/>
          <p:nvPr>
            <p:ph type="ctrTitle"/>
          </p:nvPr>
        </p:nvSpPr>
        <p:spPr>
          <a:xfrm>
            <a:off x="6094855" y="1261331"/>
            <a:ext cx="4324994" cy="3281486"/>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rgbClr val="3F7818"/>
              </a:buClr>
              <a:buSzPts val="4400"/>
              <a:buFont typeface="Trebuchet MS"/>
              <a:buNone/>
            </a:pPr>
            <a:r>
              <a:rPr lang="en-IE" sz="3200">
                <a:solidFill>
                  <a:srgbClr val="3F7818"/>
                </a:solidFill>
                <a:latin typeface="Trebuchet MS"/>
                <a:ea typeface="Trebuchet MS"/>
                <a:cs typeface="Trebuchet MS"/>
                <a:sym typeface="Trebuchet MS"/>
              </a:rPr>
              <a:t>DEVELOPING ASSERTIVENESS TECHNIQUES</a:t>
            </a:r>
            <a:endParaRPr sz="3200"/>
          </a:p>
        </p:txBody>
      </p:sp>
      <p:sp>
        <p:nvSpPr>
          <p:cNvPr id="144" name="Google Shape;144;p1"/>
          <p:cNvSpPr/>
          <p:nvPr/>
        </p:nvSpPr>
        <p:spPr>
          <a:xfrm rot="10800000">
            <a:off x="3174" y="12700"/>
            <a:ext cx="842596" cy="5666154"/>
          </a:xfrm>
          <a:prstGeom prst="triangle">
            <a:avLst>
              <a:gd fmla="val 10000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5" name="Google Shape;145;p1"/>
          <p:cNvPicPr preferRelativeResize="0"/>
          <p:nvPr/>
        </p:nvPicPr>
        <p:blipFill rotWithShape="1">
          <a:blip r:embed="rId3">
            <a:alphaModFix/>
          </a:blip>
          <a:srcRect b="0" l="0" r="0" t="0"/>
          <a:stretch/>
        </p:blipFill>
        <p:spPr>
          <a:xfrm>
            <a:off x="1499602" y="1261331"/>
            <a:ext cx="4324994" cy="4335340"/>
          </a:xfrm>
          <a:prstGeom prst="rect">
            <a:avLst/>
          </a:prstGeom>
          <a:noFill/>
          <a:ln>
            <a:noFill/>
          </a:ln>
        </p:spPr>
      </p:pic>
      <p:pic>
        <p:nvPicPr>
          <p:cNvPr id="146" name="Google Shape;146;p1"/>
          <p:cNvPicPr preferRelativeResize="0"/>
          <p:nvPr/>
        </p:nvPicPr>
        <p:blipFill rotWithShape="1">
          <a:blip r:embed="rId4">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6"/>
          <p:cNvSpPr txBox="1"/>
          <p:nvPr/>
        </p:nvSpPr>
        <p:spPr>
          <a:xfrm>
            <a:off x="5185019" y="6117074"/>
            <a:ext cx="6771640" cy="55399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IE" sz="1000" u="none" cap="none" strike="noStrike">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b="0" i="0" sz="1000" u="none" cap="none" strike="noStrike">
              <a:solidFill>
                <a:schemeClr val="dk1"/>
              </a:solidFill>
              <a:latin typeface="Quattrocento Sans"/>
              <a:ea typeface="Quattrocento Sans"/>
              <a:cs typeface="Quattrocento Sans"/>
              <a:sym typeface="Quattrocento Sans"/>
            </a:endParaRPr>
          </a:p>
        </p:txBody>
      </p:sp>
      <p:pic>
        <p:nvPicPr>
          <p:cNvPr id="218" name="Google Shape;218;p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219" name="Google Shape;219;p6"/>
          <p:cNvPicPr preferRelativeResize="0"/>
          <p:nvPr/>
        </p:nvPicPr>
        <p:blipFill rotWithShape="1">
          <a:blip r:embed="rId4">
            <a:alphaModFix/>
          </a:blip>
          <a:srcRect b="0" l="0" r="0" t="0"/>
          <a:stretch/>
        </p:blipFill>
        <p:spPr>
          <a:xfrm>
            <a:off x="4388123" y="753215"/>
            <a:ext cx="2863183" cy="2871260"/>
          </a:xfrm>
          <a:prstGeom prst="rect">
            <a:avLst/>
          </a:prstGeom>
          <a:noFill/>
          <a:ln>
            <a:noFill/>
          </a:ln>
        </p:spPr>
      </p:pic>
      <p:pic>
        <p:nvPicPr>
          <p:cNvPr id="220" name="Google Shape;220;p6"/>
          <p:cNvPicPr preferRelativeResize="0"/>
          <p:nvPr/>
        </p:nvPicPr>
        <p:blipFill rotWithShape="1">
          <a:blip r:embed="rId5">
            <a:alphaModFix/>
          </a:blip>
          <a:srcRect b="0" l="0" r="0" t="0"/>
          <a:stretch/>
        </p:blipFill>
        <p:spPr>
          <a:xfrm>
            <a:off x="2083676" y="4048634"/>
            <a:ext cx="1330675" cy="938865"/>
          </a:xfrm>
          <a:prstGeom prst="rect">
            <a:avLst/>
          </a:prstGeom>
          <a:noFill/>
          <a:ln>
            <a:noFill/>
          </a:ln>
        </p:spPr>
      </p:pic>
      <p:pic>
        <p:nvPicPr>
          <p:cNvPr id="221" name="Google Shape;221;p6"/>
          <p:cNvPicPr preferRelativeResize="0"/>
          <p:nvPr/>
        </p:nvPicPr>
        <p:blipFill rotWithShape="1">
          <a:blip r:embed="rId6">
            <a:alphaModFix/>
          </a:blip>
          <a:srcRect b="0" l="0" r="0" t="0"/>
          <a:stretch/>
        </p:blipFill>
        <p:spPr>
          <a:xfrm>
            <a:off x="3705403" y="4048634"/>
            <a:ext cx="1143688" cy="1143688"/>
          </a:xfrm>
          <a:prstGeom prst="rect">
            <a:avLst/>
          </a:prstGeom>
          <a:noFill/>
          <a:ln>
            <a:noFill/>
          </a:ln>
        </p:spPr>
      </p:pic>
      <p:pic>
        <p:nvPicPr>
          <p:cNvPr id="222" name="Google Shape;222;p6"/>
          <p:cNvPicPr preferRelativeResize="0"/>
          <p:nvPr/>
        </p:nvPicPr>
        <p:blipFill rotWithShape="1">
          <a:blip r:embed="rId7">
            <a:alphaModFix/>
          </a:blip>
          <a:srcRect b="0" l="0" r="0" t="0"/>
          <a:stretch/>
        </p:blipFill>
        <p:spPr>
          <a:xfrm>
            <a:off x="5114459" y="4268109"/>
            <a:ext cx="981541" cy="719390"/>
          </a:xfrm>
          <a:prstGeom prst="rect">
            <a:avLst/>
          </a:prstGeom>
          <a:noFill/>
          <a:ln>
            <a:noFill/>
          </a:ln>
        </p:spPr>
      </p:pic>
      <p:pic>
        <p:nvPicPr>
          <p:cNvPr id="223" name="Google Shape;223;p6"/>
          <p:cNvPicPr preferRelativeResize="0"/>
          <p:nvPr/>
        </p:nvPicPr>
        <p:blipFill rotWithShape="1">
          <a:blip r:embed="rId8">
            <a:alphaModFix/>
          </a:blip>
          <a:srcRect b="0" l="0" r="0" t="0"/>
          <a:stretch/>
        </p:blipFill>
        <p:spPr>
          <a:xfrm>
            <a:off x="6696834" y="4390920"/>
            <a:ext cx="1938696" cy="33530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52" name="Google Shape;152;p2"/>
          <p:cNvSpPr/>
          <p:nvPr/>
        </p:nvSpPr>
        <p:spPr>
          <a:xfrm>
            <a:off x="1217490" y="1386931"/>
            <a:ext cx="7664221" cy="36830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53" name="Google Shape;153;p2"/>
          <p:cNvSpPr txBox="1"/>
          <p:nvPr/>
        </p:nvSpPr>
        <p:spPr>
          <a:xfrm>
            <a:off x="1456529" y="908762"/>
            <a:ext cx="7014257" cy="17542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3F7818"/>
              </a:solidFill>
              <a:latin typeface="Quattrocento Sans"/>
              <a:ea typeface="Quattrocento Sans"/>
              <a:cs typeface="Quattrocento Sans"/>
              <a:sym typeface="Quattrocento Sans"/>
            </a:endParaRPr>
          </a:p>
          <a:p>
            <a:pPr indent="0" lvl="0" marL="0" marR="0" rtl="0" algn="l">
              <a:lnSpc>
                <a:spcPct val="100000"/>
              </a:lnSpc>
              <a:spcBef>
                <a:spcPts val="0"/>
              </a:spcBef>
              <a:spcAft>
                <a:spcPts val="0"/>
              </a:spcAft>
              <a:buClr>
                <a:srgbClr val="000000"/>
              </a:buClr>
              <a:buSzPts val="3600"/>
              <a:buFont typeface="Arial"/>
              <a:buNone/>
            </a:pPr>
            <a:r>
              <a:rPr b="1" i="0" lang="en-IE" sz="3600" u="none" cap="none" strike="noStrike">
                <a:solidFill>
                  <a:srgbClr val="3F7818"/>
                </a:solidFill>
                <a:latin typeface="Quattrocento Sans"/>
                <a:ea typeface="Quattrocento Sans"/>
                <a:cs typeface="Quattrocento Sans"/>
                <a:sym typeface="Quattrocento Sans"/>
              </a:rPr>
              <a:t>Understanding self-esteem and its relation to assertiveness</a:t>
            </a:r>
            <a:endParaRPr/>
          </a:p>
        </p:txBody>
      </p:sp>
      <p:sp>
        <p:nvSpPr>
          <p:cNvPr id="154" name="Google Shape;154;p2"/>
          <p:cNvSpPr txBox="1"/>
          <p:nvPr/>
        </p:nvSpPr>
        <p:spPr>
          <a:xfrm>
            <a:off x="1806517" y="2828321"/>
            <a:ext cx="6486166" cy="193895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chemeClr val="dk1"/>
                </a:solidFill>
                <a:latin typeface="Quattrocento Sans"/>
                <a:ea typeface="Quattrocento Sans"/>
                <a:cs typeface="Quattrocento Sans"/>
                <a:sym typeface="Quattrocento Sans"/>
              </a:rPr>
              <a:t>Self-esteem refers to an individual's overall evaluation and perception of their own worth and value. It involves how they feel about themselves, what they believe about their abilities and qualities, and the degree of confidence they possess. Self-esteem plays a crucial role in shaping a person's thoughts, emotions, and behaviors.</a:t>
            </a:r>
            <a:endParaRPr/>
          </a:p>
        </p:txBody>
      </p:sp>
      <p:pic>
        <p:nvPicPr>
          <p:cNvPr id="155" name="Google Shape;155;p2"/>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4"/>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61" name="Google Shape;161;p24"/>
          <p:cNvSpPr/>
          <p:nvPr/>
        </p:nvSpPr>
        <p:spPr>
          <a:xfrm>
            <a:off x="1022936" y="1171219"/>
            <a:ext cx="8101609" cy="4817017"/>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62" name="Google Shape;162;p24"/>
          <p:cNvSpPr txBox="1"/>
          <p:nvPr/>
        </p:nvSpPr>
        <p:spPr>
          <a:xfrm>
            <a:off x="1534143" y="1279296"/>
            <a:ext cx="6486166" cy="47089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chemeClr val="dk1"/>
                </a:solidFill>
                <a:latin typeface="Quattrocento Sans"/>
                <a:ea typeface="Quattrocento Sans"/>
                <a:cs typeface="Quattrocento Sans"/>
                <a:sym typeface="Quattrocento Sans"/>
              </a:rPr>
              <a:t>Assertiveness, on the other hand, refers to the ability to express one's thoughts, opinions, needs, and wishes in a respectful and confident manner, while also considering the rights and feelings of others. It involves confidently standing up for oneself, setting boundaries, and communicating effectively.</a:t>
            </a:r>
            <a:endParaRPr/>
          </a:p>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chemeClr val="dk1"/>
                </a:solidFill>
                <a:latin typeface="Quattrocento Sans"/>
                <a:ea typeface="Quattrocento Sans"/>
                <a:cs typeface="Quattrocento Sans"/>
                <a:sym typeface="Quattrocento Sans"/>
              </a:rPr>
              <a:t>Self-esteem and assertiveness are closely interconnected. Having a healthy level of self-esteem is necessary for assertive behavior. When individuals have a positive self-image and believe in their own value, it enables them to express themselves confidently and assertively. They are more likely to feel deserving of respect, to assert their rights, and to communicate their needs without fear of rejection or excessive concern for others' opinions.</a:t>
            </a:r>
            <a:endParaRPr/>
          </a:p>
        </p:txBody>
      </p:sp>
      <p:pic>
        <p:nvPicPr>
          <p:cNvPr id="163" name="Google Shape;163;p24"/>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5"/>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69" name="Google Shape;169;p25"/>
          <p:cNvSpPr/>
          <p:nvPr/>
        </p:nvSpPr>
        <p:spPr>
          <a:xfrm>
            <a:off x="945115" y="743055"/>
            <a:ext cx="8179430" cy="5027025"/>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70" name="Google Shape;170;p25"/>
          <p:cNvSpPr txBox="1"/>
          <p:nvPr/>
        </p:nvSpPr>
        <p:spPr>
          <a:xfrm>
            <a:off x="1368773" y="781821"/>
            <a:ext cx="6486166" cy="50167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chemeClr val="dk1"/>
                </a:solidFill>
                <a:latin typeface="Quattrocento Sans"/>
                <a:ea typeface="Quattrocento Sans"/>
                <a:cs typeface="Quattrocento Sans"/>
                <a:sym typeface="Quattrocento Sans"/>
              </a:rPr>
              <a:t>Conversely, low self-esteem often leads to difficulties in assertiveness. Individuals with low self-esteem may have negative beliefs about themselves, doubt their own abilities, and fear rejection or confrontation. As a result, they may struggle to voice their opinions, set boundaries, or ask for what they want, leading to passive or aggressive behaviors instead of assertiveness.</a:t>
            </a:r>
            <a:endParaRPr/>
          </a:p>
          <a:p>
            <a:pPr indent="0" lvl="0" marL="0" marR="0" rtl="0" algn="l">
              <a:lnSpc>
                <a:spcPct val="100000"/>
              </a:lnSpc>
              <a:spcBef>
                <a:spcPts val="0"/>
              </a:spcBef>
              <a:spcAft>
                <a:spcPts val="0"/>
              </a:spcAft>
              <a:buClr>
                <a:schemeClr val="dk1"/>
              </a:buClr>
              <a:buSzPts val="1100"/>
              <a:buFont typeface="Quattrocento Sans"/>
              <a:buNone/>
            </a:pPr>
            <a:r>
              <a:t/>
            </a:r>
            <a:endParaRPr b="0" i="0" sz="2000" u="none" cap="none" strike="noStrike">
              <a:solidFill>
                <a:schemeClr val="dk1"/>
              </a:solidFill>
              <a:latin typeface="Quattrocento Sans"/>
              <a:ea typeface="Quattrocento Sans"/>
              <a:cs typeface="Quattrocento Sans"/>
              <a:sym typeface="Quattrocento Sans"/>
            </a:endParaRPr>
          </a:p>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chemeClr val="dk1"/>
                </a:solidFill>
                <a:latin typeface="Quattrocento Sans"/>
                <a:ea typeface="Quattrocento Sans"/>
                <a:cs typeface="Quattrocento Sans"/>
                <a:sym typeface="Quattrocento Sans"/>
              </a:rPr>
              <a:t>In summary, self-esteem provides the foundation for assertiveness. Individuals with healthy self-esteem are more likely to assert themselves confidently, while those with low self-esteem may struggle to express themselves assertively. Developing and enhancing self-esteem can significantly influence a person's ability to communicate assertively and maintain healthy relationships.</a:t>
            </a:r>
            <a:endParaRPr/>
          </a:p>
        </p:txBody>
      </p:sp>
      <p:pic>
        <p:nvPicPr>
          <p:cNvPr id="171" name="Google Shape;171;p25"/>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6"/>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77" name="Google Shape;177;p26"/>
          <p:cNvSpPr/>
          <p:nvPr/>
        </p:nvSpPr>
        <p:spPr>
          <a:xfrm>
            <a:off x="1217490" y="1386931"/>
            <a:ext cx="7664221" cy="36830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78" name="Google Shape;178;p26"/>
          <p:cNvSpPr txBox="1"/>
          <p:nvPr/>
        </p:nvSpPr>
        <p:spPr>
          <a:xfrm>
            <a:off x="1456529" y="908762"/>
            <a:ext cx="7425182" cy="17542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3F7818"/>
              </a:solidFill>
              <a:latin typeface="Quattrocento Sans"/>
              <a:ea typeface="Quattrocento Sans"/>
              <a:cs typeface="Quattrocento Sans"/>
              <a:sym typeface="Quattrocento Sans"/>
            </a:endParaRPr>
          </a:p>
          <a:p>
            <a:pPr indent="0" lvl="0" marL="0" marR="0" rtl="0" algn="l">
              <a:lnSpc>
                <a:spcPct val="100000"/>
              </a:lnSpc>
              <a:spcBef>
                <a:spcPts val="0"/>
              </a:spcBef>
              <a:spcAft>
                <a:spcPts val="0"/>
              </a:spcAft>
              <a:buClr>
                <a:srgbClr val="000000"/>
              </a:buClr>
              <a:buSzPts val="3600"/>
              <a:buFont typeface="Arial"/>
              <a:buNone/>
            </a:pPr>
            <a:r>
              <a:rPr b="1" i="0" lang="en-IE" sz="3600" u="none" cap="none" strike="noStrike">
                <a:solidFill>
                  <a:srgbClr val="3F7818"/>
                </a:solidFill>
                <a:latin typeface="Quattrocento Sans"/>
                <a:ea typeface="Quattrocento Sans"/>
                <a:cs typeface="Quattrocento Sans"/>
                <a:sym typeface="Quattrocento Sans"/>
              </a:rPr>
              <a:t>Techniques for expressing thoughts, feelings, and boundaries assertively</a:t>
            </a:r>
            <a:endParaRPr/>
          </a:p>
        </p:txBody>
      </p:sp>
      <p:sp>
        <p:nvSpPr>
          <p:cNvPr id="179" name="Google Shape;179;p26"/>
          <p:cNvSpPr txBox="1"/>
          <p:nvPr/>
        </p:nvSpPr>
        <p:spPr>
          <a:xfrm>
            <a:off x="1806517" y="2828321"/>
            <a:ext cx="6486166" cy="16311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chemeClr val="dk1"/>
                </a:solidFill>
                <a:latin typeface="Quattrocento Sans"/>
                <a:ea typeface="Quattrocento Sans"/>
                <a:cs typeface="Quattrocento Sans"/>
                <a:sym typeface="Quattrocento Sans"/>
              </a:rPr>
              <a:t>Expressing thoughts, feelings, and boundaries assertively involves effective communication techniques that promote assertiveness while maintaining respect for oneself and others. Some techniques for expressing oneself assertively include:</a:t>
            </a:r>
            <a:endParaRPr/>
          </a:p>
        </p:txBody>
      </p:sp>
      <p:pic>
        <p:nvPicPr>
          <p:cNvPr id="180" name="Google Shape;180;p2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7"/>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86" name="Google Shape;186;p27"/>
          <p:cNvSpPr/>
          <p:nvPr/>
        </p:nvSpPr>
        <p:spPr>
          <a:xfrm>
            <a:off x="903619" y="620343"/>
            <a:ext cx="7676177" cy="4710414"/>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87" name="Google Shape;187;p27"/>
          <p:cNvSpPr txBox="1"/>
          <p:nvPr/>
        </p:nvSpPr>
        <p:spPr>
          <a:xfrm>
            <a:off x="1217490" y="727146"/>
            <a:ext cx="6486166" cy="4401164"/>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chemeClr val="dk1"/>
              </a:buClr>
              <a:buSzPts val="1100"/>
              <a:buFont typeface="Noto Sans Symbols"/>
              <a:buChar char="❑"/>
            </a:pPr>
            <a:r>
              <a:rPr b="0" i="0" lang="en-IE" sz="2000" u="none" cap="none" strike="noStrike">
                <a:solidFill>
                  <a:schemeClr val="dk1"/>
                </a:solidFill>
                <a:latin typeface="Quattrocento Sans"/>
                <a:ea typeface="Quattrocento Sans"/>
                <a:cs typeface="Quattrocento Sans"/>
                <a:sym typeface="Quattrocento Sans"/>
              </a:rPr>
              <a:t>"I" statements: Instead of blaming or criticizing others, using "I" statements allows individuals to express their thoughts, feelings, and boundaries in a non-confrontational manner. For example, saying "I feel upset when you interrupt me" rather than "You always interrupt me."</a:t>
            </a:r>
            <a:endParaRPr/>
          </a:p>
          <a:p>
            <a:pPr indent="0" lvl="0" marL="0" marR="0" rtl="0" algn="l">
              <a:lnSpc>
                <a:spcPct val="100000"/>
              </a:lnSpc>
              <a:spcBef>
                <a:spcPts val="0"/>
              </a:spcBef>
              <a:spcAft>
                <a:spcPts val="0"/>
              </a:spcAft>
              <a:buClr>
                <a:schemeClr val="dk1"/>
              </a:buClr>
              <a:buSzPts val="1100"/>
              <a:buFont typeface="Quattrocento Sans"/>
              <a:buNone/>
            </a:pPr>
            <a:r>
              <a:t/>
            </a:r>
            <a:endParaRPr b="0" i="0" sz="2000" u="none" cap="none" strike="noStrike">
              <a:solidFill>
                <a:schemeClr val="dk1"/>
              </a:solidFill>
              <a:latin typeface="Quattrocento Sans"/>
              <a:ea typeface="Quattrocento Sans"/>
              <a:cs typeface="Quattrocento Sans"/>
              <a:sym typeface="Quattrocento Sans"/>
            </a:endParaRPr>
          </a:p>
          <a:p>
            <a:pPr indent="-342900" lvl="0" marL="342900" marR="0" rtl="0" algn="l">
              <a:lnSpc>
                <a:spcPct val="100000"/>
              </a:lnSpc>
              <a:spcBef>
                <a:spcPts val="0"/>
              </a:spcBef>
              <a:spcAft>
                <a:spcPts val="0"/>
              </a:spcAft>
              <a:buClr>
                <a:schemeClr val="dk1"/>
              </a:buClr>
              <a:buSzPts val="1100"/>
              <a:buFont typeface="Noto Sans Symbols"/>
              <a:buChar char="❑"/>
            </a:pPr>
            <a:r>
              <a:rPr b="0" i="0" lang="en-IE" sz="2000" u="none" cap="none" strike="noStrike">
                <a:solidFill>
                  <a:schemeClr val="dk1"/>
                </a:solidFill>
                <a:latin typeface="Quattrocento Sans"/>
                <a:ea typeface="Quattrocento Sans"/>
                <a:cs typeface="Quattrocento Sans"/>
                <a:sym typeface="Quattrocento Sans"/>
              </a:rPr>
              <a:t>Active listening: Being an active listener involves giving full attention to the speaker, maintaining eye contact, and acknowledging their feelings and perspective. By listening empathetically, individuals can respond assertively, understanding the other person's point of view while still expressing their own thoughts and boundaries.</a:t>
            </a:r>
            <a:endParaRPr/>
          </a:p>
        </p:txBody>
      </p:sp>
      <p:pic>
        <p:nvPicPr>
          <p:cNvPr id="188" name="Google Shape;188;p27"/>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8"/>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94" name="Google Shape;194;p28"/>
          <p:cNvSpPr/>
          <p:nvPr/>
        </p:nvSpPr>
        <p:spPr>
          <a:xfrm>
            <a:off x="903619" y="620343"/>
            <a:ext cx="7676177" cy="4710414"/>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95" name="Google Shape;195;p28"/>
          <p:cNvSpPr txBox="1"/>
          <p:nvPr/>
        </p:nvSpPr>
        <p:spPr>
          <a:xfrm>
            <a:off x="1217490" y="727146"/>
            <a:ext cx="6486166" cy="4093388"/>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chemeClr val="dk1"/>
              </a:buClr>
              <a:buSzPts val="1100"/>
              <a:buFont typeface="Noto Sans Symbols"/>
              <a:buChar char="❑"/>
            </a:pPr>
            <a:r>
              <a:rPr b="0" i="0" lang="en-IE" sz="2000" u="none" cap="none" strike="noStrike">
                <a:solidFill>
                  <a:schemeClr val="dk1"/>
                </a:solidFill>
                <a:latin typeface="Quattrocento Sans"/>
                <a:ea typeface="Quattrocento Sans"/>
                <a:cs typeface="Quattrocento Sans"/>
                <a:sym typeface="Quattrocento Sans"/>
              </a:rPr>
              <a:t>Non-verbal cues: Body language, tone of voice, and facial expressions play a significant role in assertive communication. Appropriate non-verbal cues such as maintaining an upright posture, steady eye contact, and a calm and confident tone contribute to conveying thoughts and boundaries assertively.</a:t>
            </a:r>
            <a:endParaRPr/>
          </a:p>
          <a:p>
            <a:pPr indent="-273050" lvl="0" marL="342900" marR="0" rtl="0" algn="l">
              <a:lnSpc>
                <a:spcPct val="100000"/>
              </a:lnSpc>
              <a:spcBef>
                <a:spcPts val="0"/>
              </a:spcBef>
              <a:spcAft>
                <a:spcPts val="0"/>
              </a:spcAft>
              <a:buClr>
                <a:schemeClr val="dk1"/>
              </a:buClr>
              <a:buSzPts val="1100"/>
              <a:buFont typeface="Noto Sans Symbols"/>
              <a:buNone/>
            </a:pPr>
            <a:r>
              <a:t/>
            </a:r>
            <a:endParaRPr b="0" i="0" sz="2000" u="none" cap="none" strike="noStrike">
              <a:solidFill>
                <a:schemeClr val="dk1"/>
              </a:solidFill>
              <a:latin typeface="Quattrocento Sans"/>
              <a:ea typeface="Quattrocento Sans"/>
              <a:cs typeface="Quattrocento Sans"/>
              <a:sym typeface="Quattrocento Sans"/>
            </a:endParaRPr>
          </a:p>
          <a:p>
            <a:pPr indent="-342900" lvl="0" marL="342900" marR="0" rtl="0" algn="l">
              <a:lnSpc>
                <a:spcPct val="100000"/>
              </a:lnSpc>
              <a:spcBef>
                <a:spcPts val="0"/>
              </a:spcBef>
              <a:spcAft>
                <a:spcPts val="0"/>
              </a:spcAft>
              <a:buClr>
                <a:schemeClr val="dk1"/>
              </a:buClr>
              <a:buSzPts val="1100"/>
              <a:buFont typeface="Noto Sans Symbols"/>
              <a:buChar char="❑"/>
            </a:pPr>
            <a:r>
              <a:rPr b="0" i="0" lang="en-IE" sz="2000" u="none" cap="none" strike="noStrike">
                <a:solidFill>
                  <a:schemeClr val="dk1"/>
                </a:solidFill>
                <a:latin typeface="Quattrocento Sans"/>
                <a:ea typeface="Quattrocento Sans"/>
                <a:cs typeface="Quattrocento Sans"/>
                <a:sym typeface="Quattrocento Sans"/>
              </a:rPr>
              <a:t>Practicing self-assertiveness: Developing self-confidence and self-esteem is crucial for expressing thoughts and feelings assertively. Building self-awareness, setting personal goals, and practicing self-assertiveness techniques like positive self-talk and self-advocacy can enhance assertive communication.</a:t>
            </a:r>
            <a:endParaRPr/>
          </a:p>
        </p:txBody>
      </p:sp>
      <p:pic>
        <p:nvPicPr>
          <p:cNvPr id="196" name="Google Shape;196;p28"/>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9"/>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02" name="Google Shape;202;p29"/>
          <p:cNvSpPr/>
          <p:nvPr/>
        </p:nvSpPr>
        <p:spPr>
          <a:xfrm>
            <a:off x="903619" y="620343"/>
            <a:ext cx="7676177" cy="4710414"/>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03" name="Google Shape;203;p29"/>
          <p:cNvSpPr txBox="1"/>
          <p:nvPr/>
        </p:nvSpPr>
        <p:spPr>
          <a:xfrm>
            <a:off x="1217490" y="727146"/>
            <a:ext cx="6486166" cy="4708941"/>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chemeClr val="dk1"/>
              </a:buClr>
              <a:buSzPts val="1100"/>
              <a:buFont typeface="Noto Sans Symbols"/>
              <a:buChar char="❑"/>
            </a:pPr>
            <a:r>
              <a:rPr b="0" i="0" lang="en-IE" sz="2000" u="none" cap="none" strike="noStrike">
                <a:solidFill>
                  <a:schemeClr val="dk1"/>
                </a:solidFill>
                <a:latin typeface="Quattrocento Sans"/>
                <a:ea typeface="Quattrocento Sans"/>
                <a:cs typeface="Quattrocento Sans"/>
                <a:sym typeface="Quattrocento Sans"/>
              </a:rPr>
              <a:t>Using assertive language: Utilizing assertive language involves being direct, specific, and clear in conveying thoughts and feelings. This ensures that the intended message is understood without being aggressive or passive. It is important to avoid generalizations, apologize for expressing oneself, or use minimizing phrases like "I'm sorry, but..."</a:t>
            </a:r>
            <a:endParaRPr/>
          </a:p>
          <a:p>
            <a:pPr indent="-273050" lvl="0" marL="342900" marR="0" rtl="0" algn="l">
              <a:lnSpc>
                <a:spcPct val="100000"/>
              </a:lnSpc>
              <a:spcBef>
                <a:spcPts val="0"/>
              </a:spcBef>
              <a:spcAft>
                <a:spcPts val="0"/>
              </a:spcAft>
              <a:buClr>
                <a:schemeClr val="dk1"/>
              </a:buClr>
              <a:buSzPts val="1100"/>
              <a:buFont typeface="Noto Sans Symbols"/>
              <a:buNone/>
            </a:pPr>
            <a:r>
              <a:t/>
            </a:r>
            <a:endParaRPr b="0" i="0" sz="2000" u="none" cap="none" strike="noStrike">
              <a:solidFill>
                <a:schemeClr val="dk1"/>
              </a:solidFill>
              <a:latin typeface="Quattrocento Sans"/>
              <a:ea typeface="Quattrocento Sans"/>
              <a:cs typeface="Quattrocento Sans"/>
              <a:sym typeface="Quattrocento Sans"/>
            </a:endParaRPr>
          </a:p>
          <a:p>
            <a:pPr indent="-342900" lvl="0" marL="342900" marR="0" rtl="0" algn="l">
              <a:lnSpc>
                <a:spcPct val="100000"/>
              </a:lnSpc>
              <a:spcBef>
                <a:spcPts val="0"/>
              </a:spcBef>
              <a:spcAft>
                <a:spcPts val="0"/>
              </a:spcAft>
              <a:buClr>
                <a:schemeClr val="dk1"/>
              </a:buClr>
              <a:buSzPts val="1100"/>
              <a:buFont typeface="Noto Sans Symbols"/>
              <a:buChar char="❑"/>
            </a:pPr>
            <a:r>
              <a:rPr b="0" i="0" lang="en-IE" sz="2000" u="none" cap="none" strike="noStrike">
                <a:solidFill>
                  <a:schemeClr val="dk1"/>
                </a:solidFill>
                <a:latin typeface="Quattrocento Sans"/>
                <a:ea typeface="Quattrocento Sans"/>
                <a:cs typeface="Quattrocento Sans"/>
                <a:sym typeface="Quattrocento Sans"/>
              </a:rPr>
              <a:t>Conflict resolution skills: When conflicts arise, assertive communication techniques can help address them effectively. Openly discussing the issue, actively listening to the other person's perspective, expressing thoughts and boundaries assertively, and seeking compromise or win-win solutions are key aspects of assertive conflict resolution.</a:t>
            </a:r>
            <a:endParaRPr/>
          </a:p>
        </p:txBody>
      </p:sp>
      <p:pic>
        <p:nvPicPr>
          <p:cNvPr id="204" name="Google Shape;204;p29"/>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0"/>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10" name="Google Shape;210;p30"/>
          <p:cNvSpPr/>
          <p:nvPr/>
        </p:nvSpPr>
        <p:spPr>
          <a:xfrm>
            <a:off x="1217490" y="1745001"/>
            <a:ext cx="6897964" cy="3367997"/>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11" name="Google Shape;211;p30"/>
          <p:cNvSpPr txBox="1"/>
          <p:nvPr/>
        </p:nvSpPr>
        <p:spPr>
          <a:xfrm>
            <a:off x="1423389" y="2157112"/>
            <a:ext cx="6486166" cy="22467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IE" sz="2000" u="none" cap="none" strike="noStrike">
                <a:solidFill>
                  <a:schemeClr val="dk1"/>
                </a:solidFill>
                <a:latin typeface="Quattrocento Sans"/>
                <a:ea typeface="Quattrocento Sans"/>
                <a:cs typeface="Quattrocento Sans"/>
                <a:sym typeface="Quattrocento Sans"/>
              </a:rPr>
              <a:t>Overall, the techniques for expressing thoughts, feelings, and boundaries assertively aim to promote open and honest communication, while also respecting the rights and perspectives of others. By utilizing these techniques, individuals can effectively express themselves, build healthier relationships, and maintain their personal boundaries.</a:t>
            </a:r>
            <a:endParaRPr/>
          </a:p>
        </p:txBody>
      </p:sp>
      <p:pic>
        <p:nvPicPr>
          <p:cNvPr id="212" name="Google Shape;212;p30"/>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2021-04-20T08:47:25Z</dcterms:created>
  <dc:creator>Gary</dc:creator>
</cp:coreProperties>
</file>