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Lst>
  <p:sldSz cy="6858000" cx="12192000"/>
  <p:notesSz cx="6858000" cy="9144000"/>
  <p:embeddedFontLst>
    <p:embeddedFont>
      <p:font typeface="Quattrocento Sans"/>
      <p:regular r:id="rId13"/>
      <p:bold r:id="rId14"/>
      <p:italic r:id="rId15"/>
      <p:boldItalic r:id="rId1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7" roundtripDataSignature="AMtx7mjAodttr2tY20Stc/hskq9wHCnrw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font" Target="fonts/QuattrocentoSans-regular.fntdata"/><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QuattrocentoSans-italic.fntdata"/><Relationship Id="rId14" Type="http://schemas.openxmlformats.org/officeDocument/2006/relationships/font" Target="fonts/QuattrocentoSans-bold.fntdata"/><Relationship Id="rId17" Type="http://customschemas.google.com/relationships/presentationmetadata" Target="metadata"/><Relationship Id="rId16" Type="http://schemas.openxmlformats.org/officeDocument/2006/relationships/font" Target="fonts/QuattrocentoSans-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1" name="Google Shape;14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9a8971c7d9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9" name="Google Shape;149;g29a8971c7d9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9a8971c7d9_0_5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8" name="Google Shape;158;g29a8971c7d9_0_57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9a8971c7d9_0_4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7" name="Google Shape;167;g29a8971c7d9_0_4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9a8971c7d9_0_58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7" name="Google Shape;177;g29a8971c7d9_0_58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9a8971c7d9_0_28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7" name="Google Shape;187;g29a8971c7d9_0_28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9a8971c7d9_0_5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6" name="Google Shape;196;g29a8971c7d9_0_59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5" name="Google Shape;205;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bild" showMasterSp="0" type="title">
  <p:cSld name="TITLE">
    <p:spTree>
      <p:nvGrpSpPr>
        <p:cNvPr id="22" name="Shape 22"/>
        <p:cNvGrpSpPr/>
        <p:nvPr/>
      </p:nvGrpSpPr>
      <p:grpSpPr>
        <a:xfrm>
          <a:off x="0" y="0"/>
          <a:ext cx="0" cy="0"/>
          <a:chOff x="0" y="0"/>
          <a:chExt cx="0" cy="0"/>
        </a:xfrm>
      </p:grpSpPr>
      <p:grpSp>
        <p:nvGrpSpPr>
          <p:cNvPr id="23" name="Google Shape;23;p8"/>
          <p:cNvGrpSpPr/>
          <p:nvPr/>
        </p:nvGrpSpPr>
        <p:grpSpPr>
          <a:xfrm>
            <a:off x="0" y="-8467"/>
            <a:ext cx="12192000" cy="6866467"/>
            <a:chOff x="0" y="-8467"/>
            <a:chExt cx="12192000" cy="6866467"/>
          </a:xfrm>
        </p:grpSpPr>
        <p:cxnSp>
          <p:nvCxnSpPr>
            <p:cNvPr id="24" name="Google Shape;24;p8"/>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25" name="Google Shape;25;p8"/>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26" name="Google Shape;26;p8"/>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411"/>
              </a:schemeClr>
            </a:solidFill>
            <a:ln>
              <a:noFill/>
            </a:ln>
          </p:spPr>
        </p:sp>
        <p:sp>
          <p:nvSpPr>
            <p:cNvPr id="27" name="Google Shape;27;p8"/>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8" name="Google Shape;28;p8"/>
            <p:cNvSpPr/>
            <p:nvPr/>
          </p:nvSpPr>
          <p:spPr>
            <a:xfrm>
              <a:off x="8932333" y="3048000"/>
              <a:ext cx="3259667" cy="3810000"/>
            </a:xfrm>
            <a:prstGeom prst="triangle">
              <a:avLst>
                <a:gd fmla="val 100000" name="adj"/>
              </a:avLst>
            </a:prstGeom>
            <a:solidFill>
              <a:schemeClr val="accent2">
                <a:alpha val="71372"/>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8"/>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411"/>
              </a:srgbClr>
            </a:solidFill>
            <a:ln>
              <a:noFill/>
            </a:ln>
          </p:spPr>
        </p:sp>
        <p:sp>
          <p:nvSpPr>
            <p:cNvPr id="30" name="Google Shape;30;p8"/>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411"/>
              </a:srgbClr>
            </a:solidFill>
            <a:ln>
              <a:noFill/>
            </a:ln>
          </p:spPr>
        </p:sp>
        <p:sp>
          <p:nvSpPr>
            <p:cNvPr id="31" name="Google Shape;31;p8"/>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4313"/>
              </a:schemeClr>
            </a:solidFill>
            <a:ln>
              <a:noFill/>
            </a:ln>
          </p:spPr>
        </p:sp>
        <p:sp>
          <p:nvSpPr>
            <p:cNvPr id="32" name="Google Shape;32;p8"/>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8"/>
            <p:cNvSpPr/>
            <p:nvPr/>
          </p:nvSpPr>
          <p:spPr>
            <a:xfrm rot="10800000">
              <a:off x="0" y="0"/>
              <a:ext cx="842596" cy="5666154"/>
            </a:xfrm>
            <a:prstGeom prst="triangle">
              <a:avLst>
                <a:gd fmla="val 100000" name="adj"/>
              </a:avLst>
            </a:prstGeom>
            <a:solidFill>
              <a:schemeClr val="accent1">
                <a:alpha val="8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 name="Google Shape;34;p8"/>
          <p:cNvSpPr txBox="1"/>
          <p:nvPr>
            <p:ph type="ctrTitle"/>
          </p:nvPr>
        </p:nvSpPr>
        <p:spPr>
          <a:xfrm>
            <a:off x="1507067" y="2404534"/>
            <a:ext cx="7766936" cy="1646302"/>
          </a:xfrm>
          <a:prstGeom prst="rect">
            <a:avLst/>
          </a:prstGeom>
          <a:noFill/>
          <a:ln>
            <a:noFill/>
          </a:ln>
        </p:spPr>
        <p:txBody>
          <a:bodyPr anchorCtr="0" anchor="b" bIns="45700" lIns="91425" spcFirstLastPara="1" rIns="91425" wrap="square" tIns="45700">
            <a:noAutofit/>
          </a:bodyPr>
          <a:lstStyle>
            <a:lvl1pPr lvl="0" algn="r">
              <a:lnSpc>
                <a:spcPct val="100000"/>
              </a:lnSpc>
              <a:spcBef>
                <a:spcPts val="0"/>
              </a:spcBef>
              <a:spcAft>
                <a:spcPts val="0"/>
              </a:spcAft>
              <a:buClr>
                <a:schemeClr val="accent1"/>
              </a:buClr>
              <a:buSzPts val="5400"/>
              <a:buFont typeface="Trebuchet MS"/>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8"/>
          <p:cNvSpPr txBox="1"/>
          <p:nvPr>
            <p:ph idx="1" type="subTitle"/>
          </p:nvPr>
        </p:nvSpPr>
        <p:spPr>
          <a:xfrm>
            <a:off x="1507067" y="4050833"/>
            <a:ext cx="7766936" cy="1096899"/>
          </a:xfrm>
          <a:prstGeom prst="rect">
            <a:avLst/>
          </a:prstGeom>
          <a:noFill/>
          <a:ln>
            <a:noFill/>
          </a:ln>
        </p:spPr>
        <p:txBody>
          <a:bodyPr anchorCtr="0" anchor="t" bIns="45700" lIns="91425" spcFirstLastPara="1" rIns="91425" wrap="square" tIns="45700">
            <a:normAutofit/>
          </a:bodyPr>
          <a:lstStyle>
            <a:lvl1pPr lvl="0" algn="r">
              <a:lnSpc>
                <a:spcPct val="100000"/>
              </a:lnSpc>
              <a:spcBef>
                <a:spcPts val="1000"/>
              </a:spcBef>
              <a:spcAft>
                <a:spcPts val="0"/>
              </a:spcAft>
              <a:buSzPts val="1440"/>
              <a:buNone/>
              <a:defRPr>
                <a:solidFill>
                  <a:srgbClr val="7F7F7F"/>
                </a:solidFill>
              </a:defRPr>
            </a:lvl1pPr>
            <a:lvl2pPr lvl="1" algn="ctr">
              <a:lnSpc>
                <a:spcPct val="100000"/>
              </a:lnSpc>
              <a:spcBef>
                <a:spcPts val="1000"/>
              </a:spcBef>
              <a:spcAft>
                <a:spcPts val="0"/>
              </a:spcAft>
              <a:buSzPts val="1280"/>
              <a:buNone/>
              <a:defRPr>
                <a:solidFill>
                  <a:srgbClr val="888888"/>
                </a:solidFill>
              </a:defRPr>
            </a:lvl2pPr>
            <a:lvl3pPr lvl="2" algn="ctr">
              <a:lnSpc>
                <a:spcPct val="100000"/>
              </a:lnSpc>
              <a:spcBef>
                <a:spcPts val="1000"/>
              </a:spcBef>
              <a:spcAft>
                <a:spcPts val="0"/>
              </a:spcAft>
              <a:buSzPts val="1120"/>
              <a:buNone/>
              <a:defRPr>
                <a:solidFill>
                  <a:srgbClr val="888888"/>
                </a:solidFill>
              </a:defRPr>
            </a:lvl3pPr>
            <a:lvl4pPr lvl="3" algn="ctr">
              <a:lnSpc>
                <a:spcPct val="100000"/>
              </a:lnSpc>
              <a:spcBef>
                <a:spcPts val="1000"/>
              </a:spcBef>
              <a:spcAft>
                <a:spcPts val="0"/>
              </a:spcAft>
              <a:buSzPts val="960"/>
              <a:buNone/>
              <a:defRPr>
                <a:solidFill>
                  <a:srgbClr val="888888"/>
                </a:solidFill>
              </a:defRPr>
            </a:lvl4pPr>
            <a:lvl5pPr lvl="4" algn="ctr">
              <a:lnSpc>
                <a:spcPct val="100000"/>
              </a:lnSpc>
              <a:spcBef>
                <a:spcPts val="1000"/>
              </a:spcBef>
              <a:spcAft>
                <a:spcPts val="0"/>
              </a:spcAft>
              <a:buSzPts val="960"/>
              <a:buNone/>
              <a:defRPr>
                <a:solidFill>
                  <a:srgbClr val="888888"/>
                </a:solidFill>
              </a:defRPr>
            </a:lvl5pPr>
            <a:lvl6pPr lvl="5" algn="ctr">
              <a:lnSpc>
                <a:spcPct val="100000"/>
              </a:lnSpc>
              <a:spcBef>
                <a:spcPts val="1000"/>
              </a:spcBef>
              <a:spcAft>
                <a:spcPts val="0"/>
              </a:spcAft>
              <a:buSzPts val="960"/>
              <a:buNone/>
              <a:defRPr>
                <a:solidFill>
                  <a:srgbClr val="888888"/>
                </a:solidFill>
              </a:defRPr>
            </a:lvl6pPr>
            <a:lvl7pPr lvl="6" algn="ctr">
              <a:lnSpc>
                <a:spcPct val="100000"/>
              </a:lnSpc>
              <a:spcBef>
                <a:spcPts val="1000"/>
              </a:spcBef>
              <a:spcAft>
                <a:spcPts val="0"/>
              </a:spcAft>
              <a:buSzPts val="960"/>
              <a:buNone/>
              <a:defRPr>
                <a:solidFill>
                  <a:srgbClr val="888888"/>
                </a:solidFill>
              </a:defRPr>
            </a:lvl7pPr>
            <a:lvl8pPr lvl="7" algn="ctr">
              <a:lnSpc>
                <a:spcPct val="100000"/>
              </a:lnSpc>
              <a:spcBef>
                <a:spcPts val="1000"/>
              </a:spcBef>
              <a:spcAft>
                <a:spcPts val="0"/>
              </a:spcAft>
              <a:buSzPts val="960"/>
              <a:buNone/>
              <a:defRPr>
                <a:solidFill>
                  <a:srgbClr val="888888"/>
                </a:solidFill>
              </a:defRPr>
            </a:lvl8pPr>
            <a:lvl9pPr lvl="8" algn="ctr">
              <a:lnSpc>
                <a:spcPct val="100000"/>
              </a:lnSpc>
              <a:spcBef>
                <a:spcPts val="1000"/>
              </a:spcBef>
              <a:spcAft>
                <a:spcPts val="0"/>
              </a:spcAft>
              <a:buSzPts val="960"/>
              <a:buNone/>
              <a:defRPr>
                <a:solidFill>
                  <a:srgbClr val="888888"/>
                </a:solidFill>
              </a:defRPr>
            </a:lvl9pPr>
          </a:lstStyle>
          <a:p/>
        </p:txBody>
      </p:sp>
      <p:sp>
        <p:nvSpPr>
          <p:cNvPr id="36" name="Google Shape;36;p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och bildtext">
  <p:cSld name="Titel och bildtext">
    <p:spTree>
      <p:nvGrpSpPr>
        <p:cNvPr id="90" name="Shape 90"/>
        <p:cNvGrpSpPr/>
        <p:nvPr/>
      </p:nvGrpSpPr>
      <p:grpSpPr>
        <a:xfrm>
          <a:off x="0" y="0"/>
          <a:ext cx="0" cy="0"/>
          <a:chOff x="0" y="0"/>
          <a:chExt cx="0" cy="0"/>
        </a:xfrm>
      </p:grpSpPr>
      <p:sp>
        <p:nvSpPr>
          <p:cNvPr id="91" name="Google Shape;91;p17"/>
          <p:cNvSpPr txBox="1"/>
          <p:nvPr>
            <p:ph type="title"/>
          </p:nvPr>
        </p:nvSpPr>
        <p:spPr>
          <a:xfrm>
            <a:off x="677335" y="609600"/>
            <a:ext cx="8596668" cy="3403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7"/>
          <p:cNvSpPr txBox="1"/>
          <p:nvPr>
            <p:ph idx="1"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93" name="Google Shape;93;p1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tat med beskrivning">
  <p:cSld name="Citat med beskrivning">
    <p:spTree>
      <p:nvGrpSpPr>
        <p:cNvPr id="96" name="Shape 96"/>
        <p:cNvGrpSpPr/>
        <p:nvPr/>
      </p:nvGrpSpPr>
      <p:grpSpPr>
        <a:xfrm>
          <a:off x="0" y="0"/>
          <a:ext cx="0" cy="0"/>
          <a:chOff x="0" y="0"/>
          <a:chExt cx="0" cy="0"/>
        </a:xfrm>
      </p:grpSpPr>
      <p:sp>
        <p:nvSpPr>
          <p:cNvPr id="97" name="Google Shape;97;p18"/>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8"/>
          <p:cNvSpPr txBox="1"/>
          <p:nvPr>
            <p:ph idx="1" type="body"/>
          </p:nvPr>
        </p:nvSpPr>
        <p:spPr>
          <a:xfrm>
            <a:off x="1366139" y="3632200"/>
            <a:ext cx="7224524" cy="3810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1000"/>
              </a:spcBef>
              <a:spcAft>
                <a:spcPts val="0"/>
              </a:spcAft>
              <a:buSzPts val="1280"/>
              <a:buFont typeface="Trebuchet MS"/>
              <a:buNone/>
              <a:defRPr sz="1600">
                <a:solidFill>
                  <a:srgbClr val="7F7F7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99" name="Google Shape;99;p18"/>
          <p:cNvSpPr txBox="1"/>
          <p:nvPr>
            <p:ph idx="2"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0" name="Google Shape;100;p1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1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1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03" name="Google Shape;103;p18"/>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4" name="Google Shape;104;p18"/>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800" u="none" cap="none" strike="noStrike">
              <a:solidFill>
                <a:srgbClr val="BFE47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p:cSld name="Namnkort">
    <p:spTree>
      <p:nvGrpSpPr>
        <p:cNvPr id="105" name="Shape 105"/>
        <p:cNvGrpSpPr/>
        <p:nvPr/>
      </p:nvGrpSpPr>
      <p:grpSpPr>
        <a:xfrm>
          <a:off x="0" y="0"/>
          <a:ext cx="0" cy="0"/>
          <a:chOff x="0" y="0"/>
          <a:chExt cx="0" cy="0"/>
        </a:xfrm>
      </p:grpSpPr>
      <p:sp>
        <p:nvSpPr>
          <p:cNvPr id="106" name="Google Shape;106;p19"/>
          <p:cNvSpPr txBox="1"/>
          <p:nvPr>
            <p:ph type="title"/>
          </p:nvPr>
        </p:nvSpPr>
        <p:spPr>
          <a:xfrm>
            <a:off x="677335" y="1931988"/>
            <a:ext cx="8596668" cy="259546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19"/>
          <p:cNvSpPr txBox="1"/>
          <p:nvPr>
            <p:ph idx="1"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8" name="Google Shape;108;p1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1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för citat">
  <p:cSld name="Namnkort för citat">
    <p:spTree>
      <p:nvGrpSpPr>
        <p:cNvPr id="111" name="Shape 111"/>
        <p:cNvGrpSpPr/>
        <p:nvPr/>
      </p:nvGrpSpPr>
      <p:grpSpPr>
        <a:xfrm>
          <a:off x="0" y="0"/>
          <a:ext cx="0" cy="0"/>
          <a:chOff x="0" y="0"/>
          <a:chExt cx="0" cy="0"/>
        </a:xfrm>
      </p:grpSpPr>
      <p:sp>
        <p:nvSpPr>
          <p:cNvPr id="112" name="Google Shape;112;p20"/>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20"/>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rgbClr val="3F3F3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14" name="Google Shape;114;p20"/>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15" name="Google Shape;115;p2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2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2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18" name="Google Shape;118;p20"/>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19" name="Google Shape;119;p20"/>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nt eller falskt">
  <p:cSld name="Sant eller falskt">
    <p:spTree>
      <p:nvGrpSpPr>
        <p:cNvPr id="120" name="Shape 120"/>
        <p:cNvGrpSpPr/>
        <p:nvPr/>
      </p:nvGrpSpPr>
      <p:grpSpPr>
        <a:xfrm>
          <a:off x="0" y="0"/>
          <a:ext cx="0" cy="0"/>
          <a:chOff x="0" y="0"/>
          <a:chExt cx="0" cy="0"/>
        </a:xfrm>
      </p:grpSpPr>
      <p:sp>
        <p:nvSpPr>
          <p:cNvPr id="121" name="Google Shape;121;p21"/>
          <p:cNvSpPr txBox="1"/>
          <p:nvPr>
            <p:ph type="title"/>
          </p:nvPr>
        </p:nvSpPr>
        <p:spPr>
          <a:xfrm>
            <a:off x="685799" y="609600"/>
            <a:ext cx="8588203"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21"/>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chemeClr val="accent1"/>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23" name="Google Shape;123;p21"/>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24" name="Google Shape;124;p2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2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2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lodrät text" type="vertTx">
  <p:cSld name="VERTICAL_TEXT">
    <p:spTree>
      <p:nvGrpSpPr>
        <p:cNvPr id="127" name="Shape 127"/>
        <p:cNvGrpSpPr/>
        <p:nvPr/>
      </p:nvGrpSpPr>
      <p:grpSpPr>
        <a:xfrm>
          <a:off x="0" y="0"/>
          <a:ext cx="0" cy="0"/>
          <a:chOff x="0" y="0"/>
          <a:chExt cx="0" cy="0"/>
        </a:xfrm>
      </p:grpSpPr>
      <p:sp>
        <p:nvSpPr>
          <p:cNvPr id="128" name="Google Shape;128;p2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22"/>
          <p:cNvSpPr txBox="1"/>
          <p:nvPr>
            <p:ph idx="1" type="body"/>
          </p:nvPr>
        </p:nvSpPr>
        <p:spPr>
          <a:xfrm rot="5400000">
            <a:off x="3035281" y="-197358"/>
            <a:ext cx="3880773" cy="8596668"/>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0" name="Google Shape;130;p2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2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drät rubrik och text" type="vertTitleAndTx">
  <p:cSld name="VERTICAL_TITLE_AND_VERTICAL_TEXT">
    <p:spTree>
      <p:nvGrpSpPr>
        <p:cNvPr id="133" name="Shape 133"/>
        <p:cNvGrpSpPr/>
        <p:nvPr/>
      </p:nvGrpSpPr>
      <p:grpSpPr>
        <a:xfrm>
          <a:off x="0" y="0"/>
          <a:ext cx="0" cy="0"/>
          <a:chOff x="0" y="0"/>
          <a:chExt cx="0" cy="0"/>
        </a:xfrm>
      </p:grpSpPr>
      <p:sp>
        <p:nvSpPr>
          <p:cNvPr id="134" name="Google Shape;134;p23"/>
          <p:cNvSpPr txBox="1"/>
          <p:nvPr>
            <p:ph type="title"/>
          </p:nvPr>
        </p:nvSpPr>
        <p:spPr>
          <a:xfrm rot="5400000">
            <a:off x="5994319" y="2582953"/>
            <a:ext cx="5251451" cy="130474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p23"/>
          <p:cNvSpPr txBox="1"/>
          <p:nvPr>
            <p:ph idx="1" type="body"/>
          </p:nvPr>
        </p:nvSpPr>
        <p:spPr>
          <a:xfrm rot="5400000">
            <a:off x="1581685" y="-294750"/>
            <a:ext cx="5251450" cy="7060150"/>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6" name="Google Shape;136;p2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2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2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innehåll" type="obj">
  <p:cSld name="OBJECT">
    <p:spTree>
      <p:nvGrpSpPr>
        <p:cNvPr id="39" name="Shape 39"/>
        <p:cNvGrpSpPr/>
        <p:nvPr/>
      </p:nvGrpSpPr>
      <p:grpSpPr>
        <a:xfrm>
          <a:off x="0" y="0"/>
          <a:ext cx="0" cy="0"/>
          <a:chOff x="0" y="0"/>
          <a:chExt cx="0" cy="0"/>
        </a:xfrm>
      </p:grpSpPr>
      <p:sp>
        <p:nvSpPr>
          <p:cNvPr id="40" name="Google Shape;40;p9"/>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9"/>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42" name="Google Shape;42;p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vsnittsrubrik" type="secHead">
  <p:cSld name="SECTION_HEADER">
    <p:spTree>
      <p:nvGrpSpPr>
        <p:cNvPr id="45" name="Shape 45"/>
        <p:cNvGrpSpPr/>
        <p:nvPr/>
      </p:nvGrpSpPr>
      <p:grpSpPr>
        <a:xfrm>
          <a:off x="0" y="0"/>
          <a:ext cx="0" cy="0"/>
          <a:chOff x="0" y="0"/>
          <a:chExt cx="0" cy="0"/>
        </a:xfrm>
      </p:grpSpPr>
      <p:sp>
        <p:nvSpPr>
          <p:cNvPr id="46" name="Google Shape;46;p10"/>
          <p:cNvSpPr txBox="1"/>
          <p:nvPr>
            <p:ph type="title"/>
          </p:nvPr>
        </p:nvSpPr>
        <p:spPr>
          <a:xfrm>
            <a:off x="677335" y="2700867"/>
            <a:ext cx="8596668" cy="1826581"/>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000"/>
              <a:buFont typeface="Trebuchet MS"/>
              <a:buNone/>
              <a:defRPr b="0"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0"/>
          <p:cNvSpPr txBox="1"/>
          <p:nvPr>
            <p:ph idx="1" type="body"/>
          </p:nvPr>
        </p:nvSpPr>
        <p:spPr>
          <a:xfrm>
            <a:off x="677335" y="4527448"/>
            <a:ext cx="8596668" cy="860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600"/>
              <a:buNone/>
              <a:defRPr sz="20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48" name="Google Shape;48;p1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1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vå delar" type="twoObj">
  <p:cSld name="TWO_OBJECTS">
    <p:spTree>
      <p:nvGrpSpPr>
        <p:cNvPr id="51" name="Shape 51"/>
        <p:cNvGrpSpPr/>
        <p:nvPr/>
      </p:nvGrpSpPr>
      <p:grpSpPr>
        <a:xfrm>
          <a:off x="0" y="0"/>
          <a:ext cx="0" cy="0"/>
          <a:chOff x="0" y="0"/>
          <a:chExt cx="0" cy="0"/>
        </a:xfrm>
      </p:grpSpPr>
      <p:sp>
        <p:nvSpPr>
          <p:cNvPr id="52" name="Google Shape;52;p11"/>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1"/>
          <p:cNvSpPr txBox="1"/>
          <p:nvPr>
            <p:ph idx="1" type="body"/>
          </p:nvPr>
        </p:nvSpPr>
        <p:spPr>
          <a:xfrm>
            <a:off x="677334" y="2160589"/>
            <a:ext cx="4184035" cy="3880772"/>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4" name="Google Shape;54;p11"/>
          <p:cNvSpPr txBox="1"/>
          <p:nvPr>
            <p:ph idx="2" type="body"/>
          </p:nvPr>
        </p:nvSpPr>
        <p:spPr>
          <a:xfrm>
            <a:off x="5089970" y="2160589"/>
            <a:ext cx="4184034"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5" name="Google Shape;55;p1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ämförelse" type="twoTxTwoObj">
  <p:cSld name="TWO_OBJECTS_WITH_TEXT">
    <p:spTree>
      <p:nvGrpSpPr>
        <p:cNvPr id="58" name="Shape 58"/>
        <p:cNvGrpSpPr/>
        <p:nvPr/>
      </p:nvGrpSpPr>
      <p:grpSpPr>
        <a:xfrm>
          <a:off x="0" y="0"/>
          <a:ext cx="0" cy="0"/>
          <a:chOff x="0" y="0"/>
          <a:chExt cx="0" cy="0"/>
        </a:xfrm>
      </p:grpSpPr>
      <p:sp>
        <p:nvSpPr>
          <p:cNvPr id="59" name="Google Shape;59;p1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2"/>
          <p:cNvSpPr txBox="1"/>
          <p:nvPr>
            <p:ph idx="1" type="body"/>
          </p:nvPr>
        </p:nvSpPr>
        <p:spPr>
          <a:xfrm>
            <a:off x="675745" y="2160983"/>
            <a:ext cx="4185623"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1" name="Google Shape;61;p12"/>
          <p:cNvSpPr txBox="1"/>
          <p:nvPr>
            <p:ph idx="2" type="body"/>
          </p:nvPr>
        </p:nvSpPr>
        <p:spPr>
          <a:xfrm>
            <a:off x="675745" y="2737245"/>
            <a:ext cx="4185623"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2" name="Google Shape;62;p12"/>
          <p:cNvSpPr txBox="1"/>
          <p:nvPr>
            <p:ph idx="3" type="body"/>
          </p:nvPr>
        </p:nvSpPr>
        <p:spPr>
          <a:xfrm>
            <a:off x="5088383" y="2160983"/>
            <a:ext cx="4185618"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3" name="Google Shape;63;p12"/>
          <p:cNvSpPr txBox="1"/>
          <p:nvPr>
            <p:ph idx="4" type="body"/>
          </p:nvPr>
        </p:nvSpPr>
        <p:spPr>
          <a:xfrm>
            <a:off x="5088384" y="2737245"/>
            <a:ext cx="4185617"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4" name="Google Shape;64;p1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ast rubrik" type="titleOnly">
  <p:cSld name="TITLE_ONLY">
    <p:spTree>
      <p:nvGrpSpPr>
        <p:cNvPr id="67" name="Shape 67"/>
        <p:cNvGrpSpPr/>
        <p:nvPr/>
      </p:nvGrpSpPr>
      <p:grpSpPr>
        <a:xfrm>
          <a:off x="0" y="0"/>
          <a:ext cx="0" cy="0"/>
          <a:chOff x="0" y="0"/>
          <a:chExt cx="0" cy="0"/>
        </a:xfrm>
      </p:grpSpPr>
      <p:sp>
        <p:nvSpPr>
          <p:cNvPr id="68" name="Google Shape;68;p13"/>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m" type="blank">
  <p:cSld name="BLANK">
    <p:spTree>
      <p:nvGrpSpPr>
        <p:cNvPr id="72" name="Shape 72"/>
        <p:cNvGrpSpPr/>
        <p:nvPr/>
      </p:nvGrpSpPr>
      <p:grpSpPr>
        <a:xfrm>
          <a:off x="0" y="0"/>
          <a:ext cx="0" cy="0"/>
          <a:chOff x="0" y="0"/>
          <a:chExt cx="0" cy="0"/>
        </a:xfrm>
      </p:grpSpPr>
      <p:sp>
        <p:nvSpPr>
          <p:cNvPr id="73" name="Google Shape;73;p1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med bildtext" type="objTx">
  <p:cSld name="OBJECT_WITH_CAPTION_TEXT">
    <p:spTree>
      <p:nvGrpSpPr>
        <p:cNvPr id="76" name="Shape 76"/>
        <p:cNvGrpSpPr/>
        <p:nvPr/>
      </p:nvGrpSpPr>
      <p:grpSpPr>
        <a:xfrm>
          <a:off x="0" y="0"/>
          <a:ext cx="0" cy="0"/>
          <a:chOff x="0" y="0"/>
          <a:chExt cx="0" cy="0"/>
        </a:xfrm>
      </p:grpSpPr>
      <p:sp>
        <p:nvSpPr>
          <p:cNvPr id="77" name="Google Shape;77;p15"/>
          <p:cNvSpPr txBox="1"/>
          <p:nvPr>
            <p:ph type="title"/>
          </p:nvPr>
        </p:nvSpPr>
        <p:spPr>
          <a:xfrm>
            <a:off x="677334" y="1498604"/>
            <a:ext cx="3854528" cy="1278466"/>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000"/>
              <a:buFont typeface="Trebuchet MS"/>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5"/>
          <p:cNvSpPr txBox="1"/>
          <p:nvPr>
            <p:ph idx="1" type="body"/>
          </p:nvPr>
        </p:nvSpPr>
        <p:spPr>
          <a:xfrm>
            <a:off x="4760461" y="514924"/>
            <a:ext cx="4513541" cy="552643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79" name="Google Shape;79;p15"/>
          <p:cNvSpPr txBox="1"/>
          <p:nvPr>
            <p:ph idx="2" type="body"/>
          </p:nvPr>
        </p:nvSpPr>
        <p:spPr>
          <a:xfrm>
            <a:off x="677334" y="2777069"/>
            <a:ext cx="3854528" cy="258444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1120"/>
              <a:buNone/>
              <a:defRPr sz="1400"/>
            </a:lvl2pPr>
            <a:lvl3pPr indent="-228600" lvl="2" marL="1371600" algn="l">
              <a:lnSpc>
                <a:spcPct val="100000"/>
              </a:lnSpc>
              <a:spcBef>
                <a:spcPts val="1000"/>
              </a:spcBef>
              <a:spcAft>
                <a:spcPts val="0"/>
              </a:spcAft>
              <a:buSzPts val="960"/>
              <a:buNone/>
              <a:defRPr sz="1200"/>
            </a:lvl3pPr>
            <a:lvl4pPr indent="-228600" lvl="3" marL="1828800" algn="l">
              <a:lnSpc>
                <a:spcPct val="100000"/>
              </a:lnSpc>
              <a:spcBef>
                <a:spcPts val="1000"/>
              </a:spcBef>
              <a:spcAft>
                <a:spcPts val="0"/>
              </a:spcAft>
              <a:buSzPts val="800"/>
              <a:buNone/>
              <a:defRPr sz="1000"/>
            </a:lvl4pPr>
            <a:lvl5pPr indent="-228600" lvl="4" marL="2286000" algn="l">
              <a:lnSpc>
                <a:spcPct val="100000"/>
              </a:lnSpc>
              <a:spcBef>
                <a:spcPts val="1000"/>
              </a:spcBef>
              <a:spcAft>
                <a:spcPts val="0"/>
              </a:spcAft>
              <a:buSzPts val="800"/>
              <a:buNone/>
              <a:defRPr sz="1000"/>
            </a:lvl5pPr>
            <a:lvl6pPr indent="-228600" lvl="5" marL="2743200" algn="l">
              <a:lnSpc>
                <a:spcPct val="100000"/>
              </a:lnSpc>
              <a:spcBef>
                <a:spcPts val="1000"/>
              </a:spcBef>
              <a:spcAft>
                <a:spcPts val="0"/>
              </a:spcAft>
              <a:buSzPts val="800"/>
              <a:buNone/>
              <a:defRPr sz="1000"/>
            </a:lvl6pPr>
            <a:lvl7pPr indent="-228600" lvl="6" marL="3200400" algn="l">
              <a:lnSpc>
                <a:spcPct val="100000"/>
              </a:lnSpc>
              <a:spcBef>
                <a:spcPts val="1000"/>
              </a:spcBef>
              <a:spcAft>
                <a:spcPts val="0"/>
              </a:spcAft>
              <a:buSzPts val="800"/>
              <a:buNone/>
              <a:defRPr sz="1000"/>
            </a:lvl7pPr>
            <a:lvl8pPr indent="-228600" lvl="7" marL="3657600" algn="l">
              <a:lnSpc>
                <a:spcPct val="100000"/>
              </a:lnSpc>
              <a:spcBef>
                <a:spcPts val="1000"/>
              </a:spcBef>
              <a:spcAft>
                <a:spcPts val="0"/>
              </a:spcAft>
              <a:buSzPts val="800"/>
              <a:buNone/>
              <a:defRPr sz="1000"/>
            </a:lvl8pPr>
            <a:lvl9pPr indent="-228600" lvl="8" marL="4114800" algn="l">
              <a:lnSpc>
                <a:spcPct val="100000"/>
              </a:lnSpc>
              <a:spcBef>
                <a:spcPts val="1000"/>
              </a:spcBef>
              <a:spcAft>
                <a:spcPts val="0"/>
              </a:spcAft>
              <a:buSzPts val="800"/>
              <a:buNone/>
              <a:defRPr sz="1000"/>
            </a:lvl9pPr>
          </a:lstStyle>
          <a:p/>
        </p:txBody>
      </p:sp>
      <p:sp>
        <p:nvSpPr>
          <p:cNvPr id="80" name="Google Shape;80;p1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ld med bildtext" type="picTx">
  <p:cSld name="PICTURE_WITH_CAPTION_TEXT">
    <p:spTree>
      <p:nvGrpSpPr>
        <p:cNvPr id="83" name="Shape 83"/>
        <p:cNvGrpSpPr/>
        <p:nvPr/>
      </p:nvGrpSpPr>
      <p:grpSpPr>
        <a:xfrm>
          <a:off x="0" y="0"/>
          <a:ext cx="0" cy="0"/>
          <a:chOff x="0" y="0"/>
          <a:chExt cx="0" cy="0"/>
        </a:xfrm>
      </p:grpSpPr>
      <p:sp>
        <p:nvSpPr>
          <p:cNvPr id="84" name="Google Shape;84;p16"/>
          <p:cNvSpPr txBox="1"/>
          <p:nvPr>
            <p:ph type="title"/>
          </p:nvPr>
        </p:nvSpPr>
        <p:spPr>
          <a:xfrm>
            <a:off x="677334" y="4800600"/>
            <a:ext cx="8596667"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400"/>
              <a:buFont typeface="Trebuchet MS"/>
              <a:buNone/>
              <a:defRPr b="0"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6"/>
          <p:cNvSpPr/>
          <p:nvPr>
            <p:ph idx="2" type="pic"/>
          </p:nvPr>
        </p:nvSpPr>
        <p:spPr>
          <a:xfrm>
            <a:off x="677334" y="609600"/>
            <a:ext cx="8596668" cy="3845718"/>
          </a:xfrm>
          <a:prstGeom prst="rect">
            <a:avLst/>
          </a:prstGeom>
          <a:noFill/>
          <a:ln>
            <a:noFill/>
          </a:ln>
        </p:spPr>
      </p:sp>
      <p:sp>
        <p:nvSpPr>
          <p:cNvPr id="86" name="Google Shape;86;p16"/>
          <p:cNvSpPr txBox="1"/>
          <p:nvPr>
            <p:ph idx="1" type="body"/>
          </p:nvPr>
        </p:nvSpPr>
        <p:spPr>
          <a:xfrm>
            <a:off x="677334" y="5367338"/>
            <a:ext cx="8596667" cy="67402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960"/>
              <a:buNone/>
              <a:defRPr sz="12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87" name="Google Shape;87;p1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1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7"/>
          <p:cNvGrpSpPr/>
          <p:nvPr/>
        </p:nvGrpSpPr>
        <p:grpSpPr>
          <a:xfrm>
            <a:off x="0" y="-8467"/>
            <a:ext cx="12192000" cy="6866467"/>
            <a:chOff x="0" y="-8467"/>
            <a:chExt cx="12192000" cy="6866467"/>
          </a:xfrm>
        </p:grpSpPr>
        <p:cxnSp>
          <p:nvCxnSpPr>
            <p:cNvPr id="7" name="Google Shape;7;p7"/>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8" name="Google Shape;8;p7"/>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9" name="Google Shape;9;p7"/>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411"/>
              </a:schemeClr>
            </a:solidFill>
            <a:ln>
              <a:noFill/>
            </a:ln>
          </p:spPr>
        </p:sp>
        <p:sp>
          <p:nvSpPr>
            <p:cNvPr id="10" name="Google Shape;10;p7"/>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7"/>
            <p:cNvSpPr/>
            <p:nvPr/>
          </p:nvSpPr>
          <p:spPr>
            <a:xfrm>
              <a:off x="8932333" y="3048000"/>
              <a:ext cx="3259667" cy="3810000"/>
            </a:xfrm>
            <a:prstGeom prst="triangle">
              <a:avLst>
                <a:gd fmla="val 100000" name="adj"/>
              </a:avLst>
            </a:prstGeom>
            <a:solidFill>
              <a:schemeClr val="accent2">
                <a:alpha val="71372"/>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7"/>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411"/>
              </a:srgbClr>
            </a:solidFill>
            <a:ln>
              <a:noFill/>
            </a:ln>
          </p:spPr>
        </p:sp>
        <p:sp>
          <p:nvSpPr>
            <p:cNvPr id="13" name="Google Shape;13;p7"/>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411"/>
              </a:srgbClr>
            </a:solidFill>
            <a:ln>
              <a:noFill/>
            </a:ln>
          </p:spPr>
        </p:sp>
        <p:sp>
          <p:nvSpPr>
            <p:cNvPr id="14" name="Google Shape;14;p7"/>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4313"/>
              </a:schemeClr>
            </a:solidFill>
            <a:ln>
              <a:noFill/>
            </a:ln>
          </p:spPr>
        </p:sp>
        <p:sp>
          <p:nvSpPr>
            <p:cNvPr id="15" name="Google Shape;15;p7"/>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7"/>
            <p:cNvSpPr/>
            <p:nvPr/>
          </p:nvSpPr>
          <p:spPr>
            <a:xfrm>
              <a:off x="0" y="4013200"/>
              <a:ext cx="448733" cy="2844800"/>
            </a:xfrm>
            <a:prstGeom prst="triangle">
              <a:avLst>
                <a:gd fmla="val 0" name="adj"/>
              </a:avLst>
            </a:prstGeom>
            <a:solidFill>
              <a:schemeClr val="accent1">
                <a:alpha val="8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 name="Google Shape;17;p7"/>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chemeClr val="accent1"/>
              </a:buClr>
              <a:buSzPts val="3600"/>
              <a:buFont typeface="Trebuchet MS"/>
              <a:buNone/>
              <a:defRPr b="0" i="0" sz="3600" u="none" cap="none" strike="noStrike">
                <a:solidFill>
                  <a:schemeClr val="accen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9pPr>
          </a:lstStyle>
          <a:p/>
        </p:txBody>
      </p:sp>
      <p:sp>
        <p:nvSpPr>
          <p:cNvPr id="18" name="Google Shape;18;p7"/>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marR="0" rtl="0" algn="l">
              <a:lnSpc>
                <a:spcPct val="100000"/>
              </a:lnSpc>
              <a:spcBef>
                <a:spcPts val="1000"/>
              </a:spcBef>
              <a:spcAft>
                <a:spcPts val="0"/>
              </a:spcAft>
              <a:buClr>
                <a:schemeClr val="accent1"/>
              </a:buClr>
              <a:buSzPts val="1440"/>
              <a:buFont typeface="Noto Sans Symbols"/>
              <a:buChar char="►"/>
              <a:defRPr b="0" i="0" sz="1800" u="none" cap="none" strike="noStrike">
                <a:solidFill>
                  <a:srgbClr val="3F3F3F"/>
                </a:solidFill>
                <a:latin typeface="Trebuchet MS"/>
                <a:ea typeface="Trebuchet MS"/>
                <a:cs typeface="Trebuchet MS"/>
                <a:sym typeface="Trebuchet MS"/>
              </a:defRPr>
            </a:lvl1pPr>
            <a:lvl2pPr indent="-309880" lvl="1" marL="914400" marR="0" rtl="0" algn="l">
              <a:lnSpc>
                <a:spcPct val="100000"/>
              </a:lnSpc>
              <a:spcBef>
                <a:spcPts val="1000"/>
              </a:spcBef>
              <a:spcAft>
                <a:spcPts val="0"/>
              </a:spcAft>
              <a:buClr>
                <a:schemeClr val="accent1"/>
              </a:buClr>
              <a:buSzPts val="1280"/>
              <a:buFont typeface="Noto Sans Symbols"/>
              <a:buChar char="►"/>
              <a:defRPr b="0" i="0" sz="1600" u="none" cap="none" strike="noStrike">
                <a:solidFill>
                  <a:srgbClr val="3F3F3F"/>
                </a:solidFill>
                <a:latin typeface="Trebuchet MS"/>
                <a:ea typeface="Trebuchet MS"/>
                <a:cs typeface="Trebuchet MS"/>
                <a:sym typeface="Trebuchet MS"/>
              </a:defRPr>
            </a:lvl2pPr>
            <a:lvl3pPr indent="-299719" lvl="2" marL="1371600" marR="0" rtl="0" algn="l">
              <a:lnSpc>
                <a:spcPct val="100000"/>
              </a:lnSpc>
              <a:spcBef>
                <a:spcPts val="1000"/>
              </a:spcBef>
              <a:spcAft>
                <a:spcPts val="0"/>
              </a:spcAft>
              <a:buClr>
                <a:schemeClr val="accent1"/>
              </a:buClr>
              <a:buSzPts val="1120"/>
              <a:buFont typeface="Noto Sans Symbols"/>
              <a:buChar char="►"/>
              <a:defRPr b="0" i="0" sz="1400" u="none" cap="none" strike="noStrike">
                <a:solidFill>
                  <a:srgbClr val="3F3F3F"/>
                </a:solidFill>
                <a:latin typeface="Trebuchet MS"/>
                <a:ea typeface="Trebuchet MS"/>
                <a:cs typeface="Trebuchet MS"/>
                <a:sym typeface="Trebuchet MS"/>
              </a:defRPr>
            </a:lvl3pPr>
            <a:lvl4pPr indent="-289560" lvl="3" marL="1828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4pPr>
            <a:lvl5pPr indent="-289560" lvl="4" marL="22860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5pPr>
            <a:lvl6pPr indent="-289560" lvl="5" marL="27432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6pPr>
            <a:lvl7pPr indent="-289560" lvl="6" marL="32004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7pPr>
            <a:lvl8pPr indent="-289559" lvl="7" marL="36576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8pPr>
            <a:lvl9pPr indent="-289559" lvl="8" marL="4114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9pPr>
          </a:lstStyle>
          <a:p/>
        </p:txBody>
      </p:sp>
      <p:sp>
        <p:nvSpPr>
          <p:cNvPr id="19" name="Google Shape;19;p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0" name="Google Shape;20;p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jpg"/><Relationship Id="rId4" Type="http://schemas.openxmlformats.org/officeDocument/2006/relationships/image" Target="../media/image8.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9.png"/><Relationship Id="rId8"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2" name="Shape 142"/>
        <p:cNvGrpSpPr/>
        <p:nvPr/>
      </p:nvGrpSpPr>
      <p:grpSpPr>
        <a:xfrm>
          <a:off x="0" y="0"/>
          <a:ext cx="0" cy="0"/>
          <a:chOff x="0" y="0"/>
          <a:chExt cx="0" cy="0"/>
        </a:xfrm>
      </p:grpSpPr>
      <p:sp>
        <p:nvSpPr>
          <p:cNvPr id="143" name="Google Shape;143;p1"/>
          <p:cNvSpPr/>
          <p:nvPr/>
        </p:nvSpPr>
        <p:spPr>
          <a:xfrm rot="10800000">
            <a:off x="3174" y="12700"/>
            <a:ext cx="842596" cy="5666154"/>
          </a:xfrm>
          <a:prstGeom prst="triangle">
            <a:avLst>
              <a:gd fmla="val 100000" name="adj"/>
            </a:avLst>
          </a:prstGeom>
          <a:solidFill>
            <a:schemeClr val="accent1">
              <a:alpha val="8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4" name="Google Shape;144;p1"/>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pic>
        <p:nvPicPr>
          <p:cNvPr id="145" name="Google Shape;145;p1"/>
          <p:cNvPicPr preferRelativeResize="0"/>
          <p:nvPr/>
        </p:nvPicPr>
        <p:blipFill rotWithShape="1">
          <a:blip r:embed="rId4">
            <a:alphaModFix/>
          </a:blip>
          <a:srcRect b="0" l="0" r="0" t="0"/>
          <a:stretch/>
        </p:blipFill>
        <p:spPr>
          <a:xfrm>
            <a:off x="956685" y="1773451"/>
            <a:ext cx="3303150" cy="3311075"/>
          </a:xfrm>
          <a:prstGeom prst="rect">
            <a:avLst/>
          </a:prstGeom>
          <a:noFill/>
          <a:ln>
            <a:noFill/>
          </a:ln>
        </p:spPr>
      </p:pic>
      <p:sp>
        <p:nvSpPr>
          <p:cNvPr id="146" name="Google Shape;146;p1"/>
          <p:cNvSpPr txBox="1"/>
          <p:nvPr/>
        </p:nvSpPr>
        <p:spPr>
          <a:xfrm>
            <a:off x="4626350" y="3531899"/>
            <a:ext cx="5418600" cy="10722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IE" sz="3600">
                <a:solidFill>
                  <a:srgbClr val="3F7818"/>
                </a:solidFill>
                <a:latin typeface="Quattrocento Sans"/>
                <a:ea typeface="Quattrocento Sans"/>
                <a:cs typeface="Quattrocento Sans"/>
                <a:sym typeface="Quattrocento Sans"/>
              </a:rPr>
              <a:t>Entrepreneurial Skills</a:t>
            </a:r>
            <a:endParaRPr b="1" sz="4000">
              <a:solidFill>
                <a:srgbClr val="3F7818"/>
              </a:solidFill>
              <a:latin typeface="Verdana"/>
              <a:ea typeface="Verdana"/>
              <a:cs typeface="Verdana"/>
              <a:sym typeface="Verdana"/>
            </a:endParaRPr>
          </a:p>
          <a:p>
            <a:pPr indent="0" lvl="0" marL="0" rtl="0" algn="l">
              <a:spcBef>
                <a:spcPts val="0"/>
              </a:spcBef>
              <a:spcAft>
                <a:spcPts val="0"/>
              </a:spcAft>
              <a:buNone/>
            </a:pPr>
            <a:r>
              <a:rPr b="1" lang="en-IE" sz="4000">
                <a:solidFill>
                  <a:srgbClr val="3F7818"/>
                </a:solidFill>
                <a:latin typeface="Verdana"/>
                <a:ea typeface="Verdana"/>
                <a:cs typeface="Verdana"/>
                <a:sym typeface="Verdana"/>
              </a:rPr>
              <a:t>Managerial Soft Skills: </a:t>
            </a:r>
            <a:r>
              <a:rPr lang="en-IE" sz="4000">
                <a:solidFill>
                  <a:srgbClr val="3F7818"/>
                </a:solidFill>
                <a:latin typeface="Verdana"/>
                <a:ea typeface="Verdana"/>
                <a:cs typeface="Verdana"/>
                <a:sym typeface="Verdana"/>
              </a:rPr>
              <a:t>Adaptability</a:t>
            </a:r>
            <a:endParaRPr sz="4000">
              <a:solidFill>
                <a:srgbClr val="3F7818"/>
              </a:solidFill>
              <a:latin typeface="Verdana"/>
              <a:ea typeface="Verdana"/>
              <a:cs typeface="Verdana"/>
              <a:sym typeface="Verdana"/>
            </a:endParaRPr>
          </a:p>
          <a:p>
            <a:pPr indent="0" lvl="0" marL="0" rtl="0" algn="l">
              <a:spcBef>
                <a:spcPts val="0"/>
              </a:spcBef>
              <a:spcAft>
                <a:spcPts val="0"/>
              </a:spcAft>
              <a:buNone/>
            </a:pPr>
            <a:r>
              <a:rPr lang="en-IE" sz="4000">
                <a:solidFill>
                  <a:srgbClr val="3F7818"/>
                </a:solidFill>
                <a:latin typeface="Verdana"/>
                <a:ea typeface="Verdana"/>
                <a:cs typeface="Verdana"/>
                <a:sym typeface="Verdana"/>
              </a:rPr>
              <a:t>And Flexibility</a:t>
            </a:r>
            <a:endParaRPr sz="4000">
              <a:solidFill>
                <a:srgbClr val="3F7818"/>
              </a:solidFill>
              <a:latin typeface="Verdana"/>
              <a:ea typeface="Verdana"/>
              <a:cs typeface="Verdana"/>
              <a:sym typeface="Verdan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g29a8971c7d9_0_0"/>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52" name="Google Shape;152;g29a8971c7d9_0_0"/>
          <p:cNvSpPr txBox="1"/>
          <p:nvPr/>
        </p:nvSpPr>
        <p:spPr>
          <a:xfrm>
            <a:off x="649200" y="2099825"/>
            <a:ext cx="8471100" cy="30225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None/>
            </a:pPr>
            <a:r>
              <a:rPr b="1" lang="en-IE" sz="2000">
                <a:solidFill>
                  <a:schemeClr val="dk1"/>
                </a:solidFill>
                <a:latin typeface="Verdana"/>
                <a:ea typeface="Verdana"/>
                <a:cs typeface="Verdana"/>
                <a:sym typeface="Verdana"/>
              </a:rPr>
              <a:t>The business environment is characterised by constant technological advancements.</a:t>
            </a:r>
            <a:r>
              <a:rPr lang="en-IE" sz="2000">
                <a:solidFill>
                  <a:schemeClr val="dk1"/>
                </a:solidFill>
                <a:latin typeface="Verdana"/>
                <a:ea typeface="Verdana"/>
                <a:cs typeface="Verdana"/>
                <a:sym typeface="Verdana"/>
              </a:rPr>
              <a:t> Entrepreneurs must adapt swiftly to incorporate new tools and technologies, ensuring their ventures remain competitive and efficient.</a:t>
            </a:r>
            <a:endParaRPr sz="2000">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None/>
            </a:pPr>
            <a:r>
              <a:rPr b="1" lang="en-IE" sz="2000">
                <a:solidFill>
                  <a:schemeClr val="dk1"/>
                </a:solidFill>
                <a:latin typeface="Verdana"/>
                <a:ea typeface="Verdana"/>
                <a:cs typeface="Verdana"/>
                <a:sym typeface="Verdana"/>
              </a:rPr>
              <a:t>Markets are dynamic and subject to fluctuations. </a:t>
            </a:r>
            <a:r>
              <a:rPr lang="en-IE" sz="2000">
                <a:solidFill>
                  <a:schemeClr val="dk1"/>
                </a:solidFill>
                <a:latin typeface="Verdana"/>
                <a:ea typeface="Verdana"/>
                <a:cs typeface="Verdana"/>
                <a:sym typeface="Verdana"/>
              </a:rPr>
              <a:t>Adaptable entrepreneurs can pivot their strategies in response to shifting market trends, identifying new opportunities and mitigating risks effectively.</a:t>
            </a:r>
            <a:endParaRPr b="1" sz="2000">
              <a:solidFill>
                <a:schemeClr val="dk1"/>
              </a:solidFill>
              <a:latin typeface="Verdana"/>
              <a:ea typeface="Verdana"/>
              <a:cs typeface="Verdana"/>
              <a:sym typeface="Verdana"/>
            </a:endParaRPr>
          </a:p>
        </p:txBody>
      </p:sp>
      <p:sp>
        <p:nvSpPr>
          <p:cNvPr id="153" name="Google Shape;153;g29a8971c7d9_0_0"/>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pic>
        <p:nvPicPr>
          <p:cNvPr id="154" name="Google Shape;154;g29a8971c7d9_0_0"/>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155" name="Google Shape;155;g29a8971c7d9_0_0"/>
          <p:cNvSpPr txBox="1"/>
          <p:nvPr>
            <p:ph type="title"/>
          </p:nvPr>
        </p:nvSpPr>
        <p:spPr>
          <a:xfrm>
            <a:off x="482524" y="522650"/>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Importance of Adaptability in Entrepreneurship</a:t>
            </a:r>
            <a:endParaRPr b="1">
              <a:solidFill>
                <a:srgbClr val="6C911C"/>
              </a:solidFill>
              <a:latin typeface="Verdana"/>
              <a:ea typeface="Verdana"/>
              <a:cs typeface="Verdana"/>
              <a:sym typeface="Verdan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g29a8971c7d9_0_577"/>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61" name="Google Shape;161;g29a8971c7d9_0_577"/>
          <p:cNvSpPr txBox="1"/>
          <p:nvPr/>
        </p:nvSpPr>
        <p:spPr>
          <a:xfrm>
            <a:off x="649200" y="2099825"/>
            <a:ext cx="8685900" cy="30225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None/>
            </a:pPr>
            <a:r>
              <a:rPr b="1" lang="en-IE" sz="2000">
                <a:solidFill>
                  <a:schemeClr val="dk1"/>
                </a:solidFill>
                <a:latin typeface="Verdana"/>
                <a:ea typeface="Verdana"/>
                <a:cs typeface="Verdana"/>
                <a:sym typeface="Verdana"/>
              </a:rPr>
              <a:t>Consumer preferences are fluid, influenced by trends, cultural shifts, and emerging societal values.</a:t>
            </a:r>
            <a:r>
              <a:rPr lang="en-IE" sz="2000">
                <a:solidFill>
                  <a:schemeClr val="dk1"/>
                </a:solidFill>
                <a:latin typeface="Verdana"/>
                <a:ea typeface="Verdana"/>
                <a:cs typeface="Verdana"/>
                <a:sym typeface="Verdana"/>
              </a:rPr>
              <a:t> Entrepreneurs who understand and adapt to changing consumer preferences can tailor their products and services to meet evolving demands.</a:t>
            </a:r>
            <a:endParaRPr sz="2000">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None/>
            </a:pPr>
            <a:r>
              <a:rPr b="1" lang="en-IE" sz="2000">
                <a:solidFill>
                  <a:schemeClr val="dk1"/>
                </a:solidFill>
                <a:latin typeface="Verdana"/>
                <a:ea typeface="Verdana"/>
                <a:cs typeface="Verdana"/>
                <a:sym typeface="Verdana"/>
              </a:rPr>
              <a:t>Entrepreneurs in a globalised world must navigate economic shifts and geopolitical changes.</a:t>
            </a:r>
            <a:r>
              <a:rPr lang="en-IE" sz="2000">
                <a:solidFill>
                  <a:schemeClr val="dk1"/>
                </a:solidFill>
                <a:latin typeface="Verdana"/>
                <a:ea typeface="Verdana"/>
                <a:cs typeface="Verdana"/>
                <a:sym typeface="Verdana"/>
              </a:rPr>
              <a:t> Adaptability allows entrepreneurs to modify business strategies in response to economic challenges or opportunities in different regions.</a:t>
            </a:r>
            <a:endParaRPr sz="2000">
              <a:solidFill>
                <a:schemeClr val="dk1"/>
              </a:solidFill>
              <a:latin typeface="Verdana"/>
              <a:ea typeface="Verdana"/>
              <a:cs typeface="Verdana"/>
              <a:sym typeface="Verdana"/>
            </a:endParaRPr>
          </a:p>
        </p:txBody>
      </p:sp>
      <p:sp>
        <p:nvSpPr>
          <p:cNvPr id="162" name="Google Shape;162;g29a8971c7d9_0_577"/>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pic>
        <p:nvPicPr>
          <p:cNvPr id="163" name="Google Shape;163;g29a8971c7d9_0_577"/>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164" name="Google Shape;164;g29a8971c7d9_0_577"/>
          <p:cNvSpPr txBox="1"/>
          <p:nvPr>
            <p:ph type="title"/>
          </p:nvPr>
        </p:nvSpPr>
        <p:spPr>
          <a:xfrm>
            <a:off x="482524" y="522650"/>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Importance of Adaptability in Entrepreneurship</a:t>
            </a:r>
            <a:endParaRPr b="1">
              <a:solidFill>
                <a:srgbClr val="6C911C"/>
              </a:solidFill>
              <a:latin typeface="Verdana"/>
              <a:ea typeface="Verdana"/>
              <a:cs typeface="Verdana"/>
              <a:sym typeface="Verdan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pic>
        <p:nvPicPr>
          <p:cNvPr id="169" name="Google Shape;169;g29a8971c7d9_0_434"/>
          <p:cNvPicPr preferRelativeResize="0"/>
          <p:nvPr/>
        </p:nvPicPr>
        <p:blipFill rotWithShape="1">
          <a:blip r:embed="rId3">
            <a:alphaModFix/>
          </a:blip>
          <a:srcRect b="0" l="0" r="0" t="0"/>
          <a:stretch/>
        </p:blipFill>
        <p:spPr>
          <a:xfrm>
            <a:off x="730550" y="2018900"/>
            <a:ext cx="4150900" cy="3856599"/>
          </a:xfrm>
          <a:prstGeom prst="rect">
            <a:avLst/>
          </a:prstGeom>
          <a:noFill/>
          <a:ln>
            <a:noFill/>
          </a:ln>
        </p:spPr>
      </p:pic>
      <p:sp>
        <p:nvSpPr>
          <p:cNvPr id="170" name="Google Shape;170;g29a8971c7d9_0_434"/>
          <p:cNvSpPr txBox="1"/>
          <p:nvPr/>
        </p:nvSpPr>
        <p:spPr>
          <a:xfrm>
            <a:off x="893800" y="2330950"/>
            <a:ext cx="3824400" cy="32325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1125"/>
              </a:spcAft>
              <a:buNone/>
            </a:pPr>
            <a:r>
              <a:rPr b="1" lang="en-IE" sz="2000">
                <a:solidFill>
                  <a:schemeClr val="lt1"/>
                </a:solidFill>
                <a:latin typeface="Verdana"/>
                <a:ea typeface="Verdana"/>
                <a:cs typeface="Verdana"/>
                <a:sym typeface="Verdana"/>
              </a:rPr>
              <a:t>Establish a network of professionals, mentors, and industry peers. </a:t>
            </a:r>
            <a:r>
              <a:rPr lang="en-IE" sz="2000">
                <a:solidFill>
                  <a:schemeClr val="lt1"/>
                </a:solidFill>
                <a:latin typeface="Verdana"/>
                <a:ea typeface="Verdana"/>
                <a:cs typeface="Verdana"/>
                <a:sym typeface="Verdana"/>
              </a:rPr>
              <a:t>Collaborating provides access to diverse perspectives, insights, and support, enhancing the entrepreneur's ability to adapt effectively.</a:t>
            </a:r>
            <a:endParaRPr b="1" sz="2000">
              <a:solidFill>
                <a:schemeClr val="lt1"/>
              </a:solidFill>
              <a:latin typeface="Verdana"/>
              <a:ea typeface="Verdana"/>
              <a:cs typeface="Verdana"/>
              <a:sym typeface="Verdana"/>
            </a:endParaRPr>
          </a:p>
        </p:txBody>
      </p:sp>
      <p:pic>
        <p:nvPicPr>
          <p:cNvPr id="171" name="Google Shape;171;g29a8971c7d9_0_434"/>
          <p:cNvPicPr preferRelativeResize="0"/>
          <p:nvPr/>
        </p:nvPicPr>
        <p:blipFill rotWithShape="1">
          <a:blip r:embed="rId4">
            <a:alphaModFix/>
          </a:blip>
          <a:srcRect b="0" l="0" r="0" t="0"/>
          <a:stretch/>
        </p:blipFill>
        <p:spPr>
          <a:xfrm>
            <a:off x="235341" y="6255161"/>
            <a:ext cx="1964300" cy="412100"/>
          </a:xfrm>
          <a:prstGeom prst="rect">
            <a:avLst/>
          </a:prstGeom>
          <a:noFill/>
          <a:ln>
            <a:noFill/>
          </a:ln>
        </p:spPr>
      </p:pic>
      <p:pic>
        <p:nvPicPr>
          <p:cNvPr id="172" name="Google Shape;172;g29a8971c7d9_0_434"/>
          <p:cNvPicPr preferRelativeResize="0"/>
          <p:nvPr/>
        </p:nvPicPr>
        <p:blipFill rotWithShape="1">
          <a:blip r:embed="rId3">
            <a:alphaModFix/>
          </a:blip>
          <a:srcRect b="0" l="0" r="0" t="0"/>
          <a:stretch/>
        </p:blipFill>
        <p:spPr>
          <a:xfrm>
            <a:off x="5312075" y="2018900"/>
            <a:ext cx="4150900" cy="3856599"/>
          </a:xfrm>
          <a:prstGeom prst="rect">
            <a:avLst/>
          </a:prstGeom>
          <a:noFill/>
          <a:ln>
            <a:noFill/>
          </a:ln>
        </p:spPr>
      </p:pic>
      <p:sp>
        <p:nvSpPr>
          <p:cNvPr id="173" name="Google Shape;173;g29a8971c7d9_0_434"/>
          <p:cNvSpPr txBox="1"/>
          <p:nvPr>
            <p:ph type="title"/>
          </p:nvPr>
        </p:nvSpPr>
        <p:spPr>
          <a:xfrm>
            <a:off x="426599" y="475025"/>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Techniques for Adapting to Change</a:t>
            </a:r>
            <a:endParaRPr b="1">
              <a:solidFill>
                <a:srgbClr val="6C911C"/>
              </a:solidFill>
              <a:latin typeface="Verdana"/>
              <a:ea typeface="Verdana"/>
              <a:cs typeface="Verdana"/>
              <a:sym typeface="Verdana"/>
            </a:endParaRPr>
          </a:p>
        </p:txBody>
      </p:sp>
      <p:sp>
        <p:nvSpPr>
          <p:cNvPr id="174" name="Google Shape;174;g29a8971c7d9_0_434"/>
          <p:cNvSpPr txBox="1"/>
          <p:nvPr/>
        </p:nvSpPr>
        <p:spPr>
          <a:xfrm>
            <a:off x="5503525" y="2461900"/>
            <a:ext cx="3768000" cy="2970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125"/>
              </a:spcAft>
              <a:buNone/>
            </a:pPr>
            <a:r>
              <a:rPr b="1" lang="en-IE" sz="2000">
                <a:solidFill>
                  <a:schemeClr val="lt1"/>
                </a:solidFill>
                <a:latin typeface="Verdana"/>
                <a:ea typeface="Verdana"/>
                <a:cs typeface="Verdana"/>
                <a:sym typeface="Verdana"/>
              </a:rPr>
              <a:t>Embrace a mindset of continuous learning. </a:t>
            </a:r>
            <a:r>
              <a:rPr lang="en-IE" sz="2000">
                <a:solidFill>
                  <a:schemeClr val="lt1"/>
                </a:solidFill>
                <a:latin typeface="Verdana"/>
                <a:ea typeface="Verdana"/>
                <a:cs typeface="Verdana"/>
                <a:sym typeface="Verdana"/>
              </a:rPr>
              <a:t>Entrepreneurs should stay informed about industry developments, emerging technologies, and market trends to adapt their ventures proactively.</a:t>
            </a:r>
            <a:endParaRPr sz="2000">
              <a:solidFill>
                <a:schemeClr val="lt1"/>
              </a:solidFill>
              <a:latin typeface="Verdana"/>
              <a:ea typeface="Verdana"/>
              <a:cs typeface="Verdana"/>
              <a:sym typeface="Verdan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pic>
        <p:nvPicPr>
          <p:cNvPr id="179" name="Google Shape;179;g29a8971c7d9_0_585"/>
          <p:cNvPicPr preferRelativeResize="0"/>
          <p:nvPr/>
        </p:nvPicPr>
        <p:blipFill rotWithShape="1">
          <a:blip r:embed="rId3">
            <a:alphaModFix/>
          </a:blip>
          <a:srcRect b="0" l="0" r="0" t="0"/>
          <a:stretch/>
        </p:blipFill>
        <p:spPr>
          <a:xfrm>
            <a:off x="730550" y="2018900"/>
            <a:ext cx="4150900" cy="3856599"/>
          </a:xfrm>
          <a:prstGeom prst="rect">
            <a:avLst/>
          </a:prstGeom>
          <a:noFill/>
          <a:ln>
            <a:noFill/>
          </a:ln>
        </p:spPr>
      </p:pic>
      <p:sp>
        <p:nvSpPr>
          <p:cNvPr id="180" name="Google Shape;180;g29a8971c7d9_0_585"/>
          <p:cNvSpPr txBox="1"/>
          <p:nvPr/>
        </p:nvSpPr>
        <p:spPr>
          <a:xfrm>
            <a:off x="893800" y="2330950"/>
            <a:ext cx="3824400" cy="32325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1125"/>
              </a:spcAft>
              <a:buNone/>
            </a:pPr>
            <a:r>
              <a:rPr b="1" lang="en-IE" sz="2000">
                <a:solidFill>
                  <a:schemeClr val="lt1"/>
                </a:solidFill>
                <a:latin typeface="Verdana"/>
                <a:ea typeface="Verdana"/>
                <a:cs typeface="Verdana"/>
                <a:sym typeface="Verdana"/>
              </a:rPr>
              <a:t>Implement agile project management methodologies to foster flexibility in project execution. </a:t>
            </a:r>
            <a:r>
              <a:rPr lang="en-IE" sz="2000">
                <a:solidFill>
                  <a:schemeClr val="lt1"/>
                </a:solidFill>
                <a:latin typeface="Verdana"/>
                <a:ea typeface="Verdana"/>
                <a:cs typeface="Verdana"/>
                <a:sym typeface="Verdana"/>
              </a:rPr>
              <a:t>This approach allows entrepreneurs to respond quickly to changes in project requirements or external factors.</a:t>
            </a:r>
            <a:endParaRPr i="0" sz="2000" u="none" cap="none" strike="noStrike">
              <a:solidFill>
                <a:schemeClr val="lt1"/>
              </a:solidFill>
              <a:latin typeface="Verdana"/>
              <a:ea typeface="Verdana"/>
              <a:cs typeface="Verdana"/>
              <a:sym typeface="Verdana"/>
            </a:endParaRPr>
          </a:p>
        </p:txBody>
      </p:sp>
      <p:pic>
        <p:nvPicPr>
          <p:cNvPr id="181" name="Google Shape;181;g29a8971c7d9_0_585"/>
          <p:cNvPicPr preferRelativeResize="0"/>
          <p:nvPr/>
        </p:nvPicPr>
        <p:blipFill rotWithShape="1">
          <a:blip r:embed="rId4">
            <a:alphaModFix/>
          </a:blip>
          <a:srcRect b="0" l="0" r="0" t="0"/>
          <a:stretch/>
        </p:blipFill>
        <p:spPr>
          <a:xfrm>
            <a:off x="235341" y="6255161"/>
            <a:ext cx="1964300" cy="412100"/>
          </a:xfrm>
          <a:prstGeom prst="rect">
            <a:avLst/>
          </a:prstGeom>
          <a:noFill/>
          <a:ln>
            <a:noFill/>
          </a:ln>
        </p:spPr>
      </p:pic>
      <p:pic>
        <p:nvPicPr>
          <p:cNvPr id="182" name="Google Shape;182;g29a8971c7d9_0_585"/>
          <p:cNvPicPr preferRelativeResize="0"/>
          <p:nvPr/>
        </p:nvPicPr>
        <p:blipFill rotWithShape="1">
          <a:blip r:embed="rId3">
            <a:alphaModFix/>
          </a:blip>
          <a:srcRect b="0" l="0" r="0" t="0"/>
          <a:stretch/>
        </p:blipFill>
        <p:spPr>
          <a:xfrm>
            <a:off x="5312075" y="2018900"/>
            <a:ext cx="4150900" cy="3856599"/>
          </a:xfrm>
          <a:prstGeom prst="rect">
            <a:avLst/>
          </a:prstGeom>
          <a:noFill/>
          <a:ln>
            <a:noFill/>
          </a:ln>
        </p:spPr>
      </p:pic>
      <p:sp>
        <p:nvSpPr>
          <p:cNvPr id="183" name="Google Shape;183;g29a8971c7d9_0_585"/>
          <p:cNvSpPr txBox="1"/>
          <p:nvPr>
            <p:ph type="title"/>
          </p:nvPr>
        </p:nvSpPr>
        <p:spPr>
          <a:xfrm>
            <a:off x="426599" y="475025"/>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Techniques for Adapting to Change</a:t>
            </a:r>
            <a:endParaRPr b="1">
              <a:solidFill>
                <a:srgbClr val="6C911C"/>
              </a:solidFill>
              <a:latin typeface="Verdana"/>
              <a:ea typeface="Verdana"/>
              <a:cs typeface="Verdana"/>
              <a:sym typeface="Verdana"/>
            </a:endParaRPr>
          </a:p>
        </p:txBody>
      </p:sp>
      <p:sp>
        <p:nvSpPr>
          <p:cNvPr id="184" name="Google Shape;184;g29a8971c7d9_0_585"/>
          <p:cNvSpPr txBox="1"/>
          <p:nvPr/>
        </p:nvSpPr>
        <p:spPr>
          <a:xfrm>
            <a:off x="5564425" y="2107750"/>
            <a:ext cx="3824400" cy="367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125"/>
              </a:spcAft>
              <a:buNone/>
            </a:pPr>
            <a:r>
              <a:rPr b="1" lang="en-IE" sz="2000">
                <a:solidFill>
                  <a:schemeClr val="lt1"/>
                </a:solidFill>
                <a:latin typeface="Verdana"/>
                <a:ea typeface="Verdana"/>
                <a:cs typeface="Verdana"/>
                <a:sym typeface="Verdana"/>
              </a:rPr>
              <a:t>Develop and regularly update scenario plans. </a:t>
            </a:r>
            <a:r>
              <a:rPr lang="en-IE" sz="2000">
                <a:solidFill>
                  <a:schemeClr val="lt1"/>
                </a:solidFill>
                <a:latin typeface="Verdana"/>
                <a:ea typeface="Verdana"/>
                <a:cs typeface="Verdana"/>
                <a:sym typeface="Verdana"/>
              </a:rPr>
              <a:t>Anticipating potential future scenarios allows entrepreneurs to pre-emptively devise strategies for various situations, reducing the impact of unexpected changes.</a:t>
            </a:r>
            <a:endParaRPr b="1" sz="2000">
              <a:solidFill>
                <a:schemeClr val="lt1"/>
              </a:solidFill>
              <a:latin typeface="Verdana"/>
              <a:ea typeface="Verdana"/>
              <a:cs typeface="Verdana"/>
              <a:sym typeface="Verdan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g29a8971c7d9_0_284"/>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90" name="Google Shape;190;g29a8971c7d9_0_284"/>
          <p:cNvSpPr/>
          <p:nvPr/>
        </p:nvSpPr>
        <p:spPr>
          <a:xfrm>
            <a:off x="1192450" y="1595188"/>
            <a:ext cx="7664100" cy="41409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91" name="Google Shape;191;g29a8971c7d9_0_284"/>
          <p:cNvSpPr txBox="1"/>
          <p:nvPr/>
        </p:nvSpPr>
        <p:spPr>
          <a:xfrm>
            <a:off x="1481500" y="1977250"/>
            <a:ext cx="7086000" cy="33768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None/>
            </a:pPr>
            <a:r>
              <a:rPr b="1" lang="en-IE" sz="2000">
                <a:solidFill>
                  <a:schemeClr val="dk1"/>
                </a:solidFill>
                <a:latin typeface="Verdana"/>
                <a:ea typeface="Verdana"/>
                <a:cs typeface="Verdana"/>
                <a:sym typeface="Verdana"/>
              </a:rPr>
              <a:t>1. </a:t>
            </a:r>
            <a:r>
              <a:rPr lang="en-IE" sz="2000">
                <a:solidFill>
                  <a:schemeClr val="dk1"/>
                </a:solidFill>
                <a:latin typeface="Verdana"/>
                <a:ea typeface="Verdana"/>
                <a:cs typeface="Verdana"/>
                <a:sym typeface="Verdana"/>
              </a:rPr>
              <a:t>Effectively manage risks by identifying, assessing, and mitigating potential challenges. Entrepreneurs adept at navigating uncertainty integrate risk management into their decision-making processes.</a:t>
            </a:r>
            <a:endParaRPr sz="2000">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None/>
            </a:pPr>
            <a:r>
              <a:rPr b="1" lang="en-IE" sz="2000">
                <a:solidFill>
                  <a:schemeClr val="dk1"/>
                </a:solidFill>
                <a:latin typeface="Verdana"/>
                <a:ea typeface="Verdana"/>
                <a:cs typeface="Verdana"/>
                <a:sym typeface="Verdana"/>
              </a:rPr>
              <a:t>2. </a:t>
            </a:r>
            <a:r>
              <a:rPr lang="en-IE" sz="2000">
                <a:solidFill>
                  <a:schemeClr val="dk1"/>
                </a:solidFill>
                <a:latin typeface="Verdana"/>
                <a:ea typeface="Verdana"/>
                <a:cs typeface="Verdana"/>
                <a:sym typeface="Verdana"/>
              </a:rPr>
              <a:t>Adopt an iterative approach in business processes. Entrepreneurs can implement small-scale changes, gather feedback, and adjust their strategies accordingly, reducing the risk associated with significant, irreversible decisions.</a:t>
            </a:r>
            <a:endParaRPr b="1" sz="2000">
              <a:solidFill>
                <a:schemeClr val="dk1"/>
              </a:solidFill>
              <a:latin typeface="Verdana"/>
              <a:ea typeface="Verdana"/>
              <a:cs typeface="Verdana"/>
              <a:sym typeface="Verdana"/>
            </a:endParaRPr>
          </a:p>
        </p:txBody>
      </p:sp>
      <p:pic>
        <p:nvPicPr>
          <p:cNvPr id="192" name="Google Shape;192;g29a8971c7d9_0_284"/>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193" name="Google Shape;193;g29a8971c7d9_0_284"/>
          <p:cNvSpPr txBox="1"/>
          <p:nvPr/>
        </p:nvSpPr>
        <p:spPr>
          <a:xfrm>
            <a:off x="868749" y="580300"/>
            <a:ext cx="75309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IE" sz="3600">
                <a:solidFill>
                  <a:srgbClr val="3F7818"/>
                </a:solidFill>
                <a:latin typeface="Verdana"/>
                <a:ea typeface="Verdana"/>
                <a:cs typeface="Verdana"/>
                <a:sym typeface="Verdana"/>
              </a:rPr>
              <a:t>Navigating Uncertainty</a:t>
            </a:r>
            <a:endParaRPr b="1" i="0" sz="3600" u="none" cap="none" strike="noStrike">
              <a:solidFill>
                <a:srgbClr val="3F7818"/>
              </a:solidFill>
              <a:latin typeface="Verdana"/>
              <a:ea typeface="Verdana"/>
              <a:cs typeface="Verdana"/>
              <a:sym typeface="Verdan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g29a8971c7d9_0_597"/>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99" name="Google Shape;199;g29a8971c7d9_0_597"/>
          <p:cNvSpPr/>
          <p:nvPr/>
        </p:nvSpPr>
        <p:spPr>
          <a:xfrm>
            <a:off x="1192450" y="1595188"/>
            <a:ext cx="7664100" cy="41409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00" name="Google Shape;200;g29a8971c7d9_0_597"/>
          <p:cNvSpPr txBox="1"/>
          <p:nvPr/>
        </p:nvSpPr>
        <p:spPr>
          <a:xfrm>
            <a:off x="1481500" y="2024125"/>
            <a:ext cx="7086000" cy="33768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None/>
            </a:pPr>
            <a:r>
              <a:rPr b="1" lang="en-IE" sz="2000">
                <a:solidFill>
                  <a:schemeClr val="dk1"/>
                </a:solidFill>
                <a:latin typeface="Verdana"/>
                <a:ea typeface="Verdana"/>
                <a:cs typeface="Verdana"/>
                <a:sym typeface="Verdana"/>
              </a:rPr>
              <a:t>3. </a:t>
            </a:r>
            <a:r>
              <a:rPr lang="en-IE" sz="2000">
                <a:solidFill>
                  <a:schemeClr val="dk1"/>
                </a:solidFill>
                <a:latin typeface="Verdana"/>
                <a:ea typeface="Verdana"/>
                <a:cs typeface="Verdana"/>
                <a:sym typeface="Verdana"/>
              </a:rPr>
              <a:t>Cultivate resilience as an entrepreneur. Bouncing back from setbacks and navigating uncertainty with a positive mindset is a hallmark of adaptable and flexible leaders.</a:t>
            </a:r>
            <a:endParaRPr sz="2000">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None/>
            </a:pPr>
            <a:r>
              <a:rPr b="1" lang="en-IE" sz="2000">
                <a:solidFill>
                  <a:schemeClr val="dk1"/>
                </a:solidFill>
                <a:latin typeface="Verdana"/>
                <a:ea typeface="Verdana"/>
                <a:cs typeface="Verdana"/>
                <a:sym typeface="Verdana"/>
              </a:rPr>
              <a:t>4. </a:t>
            </a:r>
            <a:r>
              <a:rPr lang="en-IE" sz="2000">
                <a:solidFill>
                  <a:schemeClr val="dk1"/>
                </a:solidFill>
                <a:latin typeface="Verdana"/>
                <a:ea typeface="Verdana"/>
                <a:cs typeface="Verdana"/>
                <a:sym typeface="Verdana"/>
              </a:rPr>
              <a:t>During periods of uncertainty, entrepreneurs should optimise resource allocation. This involves prioritising key initiatives, reevaluating budgets, and re-allocating resources based on changing circumstances.</a:t>
            </a:r>
            <a:endParaRPr b="1" sz="2000">
              <a:solidFill>
                <a:schemeClr val="dk1"/>
              </a:solidFill>
              <a:latin typeface="Verdana"/>
              <a:ea typeface="Verdana"/>
              <a:cs typeface="Verdana"/>
              <a:sym typeface="Verdana"/>
            </a:endParaRPr>
          </a:p>
        </p:txBody>
      </p:sp>
      <p:pic>
        <p:nvPicPr>
          <p:cNvPr id="201" name="Google Shape;201;g29a8971c7d9_0_597"/>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202" name="Google Shape;202;g29a8971c7d9_0_597"/>
          <p:cNvSpPr txBox="1"/>
          <p:nvPr/>
        </p:nvSpPr>
        <p:spPr>
          <a:xfrm>
            <a:off x="868749" y="580300"/>
            <a:ext cx="75309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IE" sz="3600">
                <a:solidFill>
                  <a:srgbClr val="3F7818"/>
                </a:solidFill>
                <a:latin typeface="Verdana"/>
                <a:ea typeface="Verdana"/>
                <a:cs typeface="Verdana"/>
                <a:sym typeface="Verdana"/>
              </a:rPr>
              <a:t>Navigating Uncertainty</a:t>
            </a:r>
            <a:endParaRPr b="1" i="0" sz="3600" u="none" cap="none" strike="noStrike">
              <a:solidFill>
                <a:srgbClr val="3F7818"/>
              </a:solidFill>
              <a:latin typeface="Verdana"/>
              <a:ea typeface="Verdana"/>
              <a:cs typeface="Verdana"/>
              <a:sym typeface="Verdan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6"/>
          <p:cNvSpPr txBox="1"/>
          <p:nvPr/>
        </p:nvSpPr>
        <p:spPr>
          <a:xfrm>
            <a:off x="5185019" y="6117074"/>
            <a:ext cx="6771640" cy="553998"/>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00"/>
              <a:buFont typeface="Arial"/>
              <a:buNone/>
            </a:pPr>
            <a:r>
              <a:rPr b="0" i="0" lang="en-IE" sz="1000" u="none" cap="none" strike="noStrike">
                <a:solidFill>
                  <a:schemeClr val="dk1"/>
                </a:solidFill>
                <a:latin typeface="Quattrocento Sans"/>
                <a:ea typeface="Quattrocento Sans"/>
                <a:cs typeface="Quattrocento Sans"/>
                <a:sym typeface="Quattrocento Sans"/>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thereinProject Number: 2022-1-DE-KA220-ADU-000086609</a:t>
            </a:r>
            <a:endParaRPr b="0" i="0" sz="1000" u="none" cap="none" strike="noStrike">
              <a:solidFill>
                <a:schemeClr val="dk1"/>
              </a:solidFill>
              <a:latin typeface="Quattrocento Sans"/>
              <a:ea typeface="Quattrocento Sans"/>
              <a:cs typeface="Quattrocento Sans"/>
              <a:sym typeface="Quattrocento Sans"/>
            </a:endParaRPr>
          </a:p>
        </p:txBody>
      </p:sp>
      <p:pic>
        <p:nvPicPr>
          <p:cNvPr id="208" name="Google Shape;208;p6"/>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pic>
        <p:nvPicPr>
          <p:cNvPr id="209" name="Google Shape;209;p6"/>
          <p:cNvPicPr preferRelativeResize="0"/>
          <p:nvPr/>
        </p:nvPicPr>
        <p:blipFill rotWithShape="1">
          <a:blip r:embed="rId4">
            <a:alphaModFix/>
          </a:blip>
          <a:srcRect b="0" l="0" r="0" t="0"/>
          <a:stretch/>
        </p:blipFill>
        <p:spPr>
          <a:xfrm>
            <a:off x="3980873" y="1066215"/>
            <a:ext cx="2863183" cy="2871260"/>
          </a:xfrm>
          <a:prstGeom prst="rect">
            <a:avLst/>
          </a:prstGeom>
          <a:noFill/>
          <a:ln>
            <a:noFill/>
          </a:ln>
        </p:spPr>
      </p:pic>
      <p:pic>
        <p:nvPicPr>
          <p:cNvPr id="210" name="Google Shape;210;p6"/>
          <p:cNvPicPr preferRelativeResize="0"/>
          <p:nvPr/>
        </p:nvPicPr>
        <p:blipFill rotWithShape="1">
          <a:blip r:embed="rId5">
            <a:alphaModFix/>
          </a:blip>
          <a:srcRect b="0" l="0" r="0" t="0"/>
          <a:stretch/>
        </p:blipFill>
        <p:spPr>
          <a:xfrm>
            <a:off x="2083676" y="4048634"/>
            <a:ext cx="1330675" cy="938865"/>
          </a:xfrm>
          <a:prstGeom prst="rect">
            <a:avLst/>
          </a:prstGeom>
          <a:noFill/>
          <a:ln>
            <a:noFill/>
          </a:ln>
        </p:spPr>
      </p:pic>
      <p:pic>
        <p:nvPicPr>
          <p:cNvPr id="211" name="Google Shape;211;p6"/>
          <p:cNvPicPr preferRelativeResize="0"/>
          <p:nvPr/>
        </p:nvPicPr>
        <p:blipFill rotWithShape="1">
          <a:blip r:embed="rId6">
            <a:alphaModFix/>
          </a:blip>
          <a:srcRect b="0" l="0" r="0" t="0"/>
          <a:stretch/>
        </p:blipFill>
        <p:spPr>
          <a:xfrm>
            <a:off x="3705403" y="4048634"/>
            <a:ext cx="1143688" cy="1143688"/>
          </a:xfrm>
          <a:prstGeom prst="rect">
            <a:avLst/>
          </a:prstGeom>
          <a:noFill/>
          <a:ln>
            <a:noFill/>
          </a:ln>
        </p:spPr>
      </p:pic>
      <p:pic>
        <p:nvPicPr>
          <p:cNvPr id="212" name="Google Shape;212;p6"/>
          <p:cNvPicPr preferRelativeResize="0"/>
          <p:nvPr/>
        </p:nvPicPr>
        <p:blipFill rotWithShape="1">
          <a:blip r:embed="rId7">
            <a:alphaModFix/>
          </a:blip>
          <a:srcRect b="0" l="0" r="0" t="0"/>
          <a:stretch/>
        </p:blipFill>
        <p:spPr>
          <a:xfrm>
            <a:off x="5114459" y="4268109"/>
            <a:ext cx="981541" cy="719390"/>
          </a:xfrm>
          <a:prstGeom prst="rect">
            <a:avLst/>
          </a:prstGeom>
          <a:noFill/>
          <a:ln>
            <a:noFill/>
          </a:ln>
        </p:spPr>
      </p:pic>
      <p:pic>
        <p:nvPicPr>
          <p:cNvPr id="213" name="Google Shape;213;p6"/>
          <p:cNvPicPr preferRelativeResize="0"/>
          <p:nvPr/>
        </p:nvPicPr>
        <p:blipFill rotWithShape="1">
          <a:blip r:embed="rId8">
            <a:alphaModFix/>
          </a:blip>
          <a:srcRect b="0" l="0" r="0" t="0"/>
          <a:stretch/>
        </p:blipFill>
        <p:spPr>
          <a:xfrm>
            <a:off x="6696834" y="4390920"/>
            <a:ext cx="1938696" cy="33530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asett">
  <a:themeElements>
    <a:clrScheme name="Faset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2021-04-20T08:47:25Z</dcterms:created>
  <dc:creator>Gary</dc:creator>
</cp:coreProperties>
</file>