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6858000" cx="12192000"/>
  <p:notesSz cx="6858000" cy="9144000"/>
  <p:embeddedFontLst>
    <p:embeddedFont>
      <p:font typeface="Quattrocento Sans"/>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1" roundtripDataSignature="AMtx7mgJcbnZlXOgP3vDmvQFBRq5W9Nq8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QuattrocentoSans-boldItalic.fntdata"/><Relationship Id="rId11" Type="http://schemas.openxmlformats.org/officeDocument/2006/relationships/slide" Target="slides/slide7.xml"/><Relationship Id="rId10" Type="http://schemas.openxmlformats.org/officeDocument/2006/relationships/slide" Target="slides/slide6.xml"/><Relationship Id="rId21"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QuattrocentoSans-regular.fntdata"/><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QuattrocentoSans-italic.fntdata"/><Relationship Id="rId6" Type="http://schemas.openxmlformats.org/officeDocument/2006/relationships/slide" Target="slides/slide2.xml"/><Relationship Id="rId18" Type="http://schemas.openxmlformats.org/officeDocument/2006/relationships/font" Target="fonts/QuattrocentoSans-bold.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b2e73142cc_0_3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7" name="Google Shape;217;g2b2e73142cc_0_30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9adb9cbc44_0_2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5" name="Google Shape;225;g29adb9cbc44_0_2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4" name="Google Shape;23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b2e73142c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g2b2e73142c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9ad581f422_0_1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7" name="Google Shape;157;g29ad581f422_0_1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b2e73142cc_0_1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5" name="Google Shape;165;g2b2e73142cc_0_1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b2e73142cc_0_1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3" name="Google Shape;173;g2b2e73142cc_0_1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b2e73142cc_0_3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2" name="Google Shape;182;g2b2e73142cc_0_3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9adb9cbc44_0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1" name="Google Shape;191;g29adb9cbc44_0_1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b2e73142cc_0_3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1" name="Google Shape;201;g2b2e73142cc_0_3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b2e73142cc_0_2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9" name="Google Shape;209;g2b2e73142cc_0_29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showMasterSp="0" type="title">
  <p:cSld name="TITLE">
    <p:spTree>
      <p:nvGrpSpPr>
        <p:cNvPr id="22"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25" name="Google Shape;25;p8"/>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26" name="Google Shape;26;p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8235"/>
              </a:schemeClr>
            </a:solidFill>
            <a:ln>
              <a:noFill/>
            </a:ln>
          </p:spPr>
        </p:sp>
        <p:sp>
          <p:nvSpPr>
            <p:cNvPr id="27" name="Google Shape;27;p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fmla="val 100000" name="adj"/>
              </a:avLst>
            </a:prstGeom>
            <a:solidFill>
              <a:schemeClr val="accent2">
                <a:alpha val="7019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8235"/>
              </a:srgbClr>
            </a:solidFill>
            <a:ln>
              <a:noFill/>
            </a:ln>
          </p:spPr>
        </p:sp>
        <p:sp>
          <p:nvSpPr>
            <p:cNvPr id="30" name="Google Shape;30;p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8235"/>
              </a:srgbClr>
            </a:solidFill>
            <a:ln>
              <a:noFill/>
            </a:ln>
          </p:spPr>
        </p:sp>
        <p:sp>
          <p:nvSpPr>
            <p:cNvPr id="31" name="Google Shape;31;p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137"/>
              </a:schemeClr>
            </a:solidFill>
            <a:ln>
              <a:noFill/>
            </a:ln>
          </p:spPr>
        </p:sp>
        <p:sp>
          <p:nvSpPr>
            <p:cNvPr id="32" name="Google Shape;32;p8"/>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p:nvPr/>
          </p:nvSpPr>
          <p:spPr>
            <a:xfrm rot="10800000">
              <a:off x="0" y="0"/>
              <a:ext cx="842596" cy="5666154"/>
            </a:xfrm>
            <a:prstGeom prst="triangle">
              <a:avLst>
                <a:gd fmla="val 100000" name="adj"/>
              </a:avLst>
            </a:prstGeom>
            <a:solidFill>
              <a:schemeClr val="accent1">
                <a:alpha val="8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8"/>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8"/>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bildtext">
  <p:cSld name="Titel och bildtext">
    <p:spTree>
      <p:nvGrpSpPr>
        <p:cNvPr id="90" name="Shape 90"/>
        <p:cNvGrpSpPr/>
        <p:nvPr/>
      </p:nvGrpSpPr>
      <p:grpSpPr>
        <a:xfrm>
          <a:off x="0" y="0"/>
          <a:ext cx="0" cy="0"/>
          <a:chOff x="0" y="0"/>
          <a:chExt cx="0" cy="0"/>
        </a:xfrm>
      </p:grpSpPr>
      <p:sp>
        <p:nvSpPr>
          <p:cNvPr id="91" name="Google Shape;91;p17"/>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7"/>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 med beskrivning">
  <p:cSld name="Citat med beskrivning">
    <p:spTree>
      <p:nvGrpSpPr>
        <p:cNvPr id="96" name="Shape 96"/>
        <p:cNvGrpSpPr/>
        <p:nvPr/>
      </p:nvGrpSpPr>
      <p:grpSpPr>
        <a:xfrm>
          <a:off x="0" y="0"/>
          <a:ext cx="0" cy="0"/>
          <a:chOff x="0" y="0"/>
          <a:chExt cx="0" cy="0"/>
        </a:xfrm>
      </p:grpSpPr>
      <p:sp>
        <p:nvSpPr>
          <p:cNvPr id="97" name="Google Shape;97;p18"/>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8"/>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18"/>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18"/>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800" u="none" cap="none" strike="noStrike">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p:cSld name="Namnkort">
    <p:spTree>
      <p:nvGrpSpPr>
        <p:cNvPr id="105" name="Shape 105"/>
        <p:cNvGrpSpPr/>
        <p:nvPr/>
      </p:nvGrpSpPr>
      <p:grpSpPr>
        <a:xfrm>
          <a:off x="0" y="0"/>
          <a:ext cx="0" cy="0"/>
          <a:chOff x="0" y="0"/>
          <a:chExt cx="0" cy="0"/>
        </a:xfrm>
      </p:grpSpPr>
      <p:sp>
        <p:nvSpPr>
          <p:cNvPr id="106" name="Google Shape;106;p19"/>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9"/>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för citat">
  <p:cSld name="Namnkort för citat">
    <p:spTree>
      <p:nvGrpSpPr>
        <p:cNvPr id="111" name="Shape 111"/>
        <p:cNvGrpSpPr/>
        <p:nvPr/>
      </p:nvGrpSpPr>
      <p:grpSpPr>
        <a:xfrm>
          <a:off x="0" y="0"/>
          <a:ext cx="0" cy="0"/>
          <a:chOff x="0" y="0"/>
          <a:chExt cx="0" cy="0"/>
        </a:xfrm>
      </p:grpSpPr>
      <p:sp>
        <p:nvSpPr>
          <p:cNvPr id="112" name="Google Shape;112;p20"/>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0"/>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20"/>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20"/>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nt eller falskt">
  <p:cSld name="Sant eller falskt">
    <p:spTree>
      <p:nvGrpSpPr>
        <p:cNvPr id="120" name="Shape 120"/>
        <p:cNvGrpSpPr/>
        <p:nvPr/>
      </p:nvGrpSpPr>
      <p:grpSpPr>
        <a:xfrm>
          <a:off x="0" y="0"/>
          <a:ext cx="0" cy="0"/>
          <a:chOff x="0" y="0"/>
          <a:chExt cx="0" cy="0"/>
        </a:xfrm>
      </p:grpSpPr>
      <p:sp>
        <p:nvSpPr>
          <p:cNvPr id="121" name="Google Shape;121;p21"/>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2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lodrät text" type="vertTx">
  <p:cSld name="VERTICAL_TEXT">
    <p:spTree>
      <p:nvGrpSpPr>
        <p:cNvPr id="127" name="Shape 127"/>
        <p:cNvGrpSpPr/>
        <p:nvPr/>
      </p:nvGrpSpPr>
      <p:grpSpPr>
        <a:xfrm>
          <a:off x="0" y="0"/>
          <a:ext cx="0" cy="0"/>
          <a:chOff x="0" y="0"/>
          <a:chExt cx="0" cy="0"/>
        </a:xfrm>
      </p:grpSpPr>
      <p:sp>
        <p:nvSpPr>
          <p:cNvPr id="128" name="Google Shape;128;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2"/>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ät rubrik och text" type="vertTitleAndTx">
  <p:cSld name="VERTICAL_TITLE_AND_VERTICAL_TEXT">
    <p:spTree>
      <p:nvGrpSpPr>
        <p:cNvPr id="133" name="Shape 133"/>
        <p:cNvGrpSpPr/>
        <p:nvPr/>
      </p:nvGrpSpPr>
      <p:grpSpPr>
        <a:xfrm>
          <a:off x="0" y="0"/>
          <a:ext cx="0" cy="0"/>
          <a:chOff x="0" y="0"/>
          <a:chExt cx="0" cy="0"/>
        </a:xfrm>
      </p:grpSpPr>
      <p:sp>
        <p:nvSpPr>
          <p:cNvPr id="134" name="Google Shape;134;p23"/>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3"/>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39" name="Shape 39"/>
        <p:cNvGrpSpPr/>
        <p:nvPr/>
      </p:nvGrpSpPr>
      <p:grpSpPr>
        <a:xfrm>
          <a:off x="0" y="0"/>
          <a:ext cx="0" cy="0"/>
          <a:chOff x="0" y="0"/>
          <a:chExt cx="0" cy="0"/>
        </a:xfrm>
      </p:grpSpPr>
      <p:sp>
        <p:nvSpPr>
          <p:cNvPr id="40" name="Google Shape;40;p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45" name="Shape 45"/>
        <p:cNvGrpSpPr/>
        <p:nvPr/>
      </p:nvGrpSpPr>
      <p:grpSpPr>
        <a:xfrm>
          <a:off x="0" y="0"/>
          <a:ext cx="0" cy="0"/>
          <a:chOff x="0" y="0"/>
          <a:chExt cx="0" cy="0"/>
        </a:xfrm>
      </p:grpSpPr>
      <p:sp>
        <p:nvSpPr>
          <p:cNvPr id="46" name="Google Shape;46;p10"/>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type="twoObj">
  <p:cSld name="TWO_OBJECTS">
    <p:spTree>
      <p:nvGrpSpPr>
        <p:cNvPr id="51" name="Shape 51"/>
        <p:cNvGrpSpPr/>
        <p:nvPr/>
      </p:nvGrpSpPr>
      <p:grpSpPr>
        <a:xfrm>
          <a:off x="0" y="0"/>
          <a:ext cx="0" cy="0"/>
          <a:chOff x="0" y="0"/>
          <a:chExt cx="0" cy="0"/>
        </a:xfrm>
      </p:grpSpPr>
      <p:sp>
        <p:nvSpPr>
          <p:cNvPr id="52" name="Google Shape;52;p1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11"/>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58" name="Shape 58"/>
        <p:cNvGrpSpPr/>
        <p:nvPr/>
      </p:nvGrpSpPr>
      <p:grpSpPr>
        <a:xfrm>
          <a:off x="0" y="0"/>
          <a:ext cx="0" cy="0"/>
          <a:chOff x="0" y="0"/>
          <a:chExt cx="0" cy="0"/>
        </a:xfrm>
      </p:grpSpPr>
      <p:sp>
        <p:nvSpPr>
          <p:cNvPr id="59" name="Google Shape;59;p1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12"/>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12"/>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12"/>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type="titleOnly">
  <p:cSld name="TITLE_ONLY">
    <p:spTree>
      <p:nvGrpSpPr>
        <p:cNvPr id="67" name="Shape 67"/>
        <p:cNvGrpSpPr/>
        <p:nvPr/>
      </p:nvGrpSpPr>
      <p:grpSpPr>
        <a:xfrm>
          <a:off x="0" y="0"/>
          <a:ext cx="0" cy="0"/>
          <a:chOff x="0" y="0"/>
          <a:chExt cx="0" cy="0"/>
        </a:xfrm>
      </p:grpSpPr>
      <p:sp>
        <p:nvSpPr>
          <p:cNvPr id="68" name="Google Shape;68;p1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72" name="Shape 72"/>
        <p:cNvGrpSpPr/>
        <p:nvPr/>
      </p:nvGrpSpPr>
      <p:grpSpPr>
        <a:xfrm>
          <a:off x="0" y="0"/>
          <a:ext cx="0" cy="0"/>
          <a:chOff x="0" y="0"/>
          <a:chExt cx="0" cy="0"/>
        </a:xfrm>
      </p:grpSpPr>
      <p:sp>
        <p:nvSpPr>
          <p:cNvPr id="73" name="Google Shape;73;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type="objTx">
  <p:cSld name="OBJECT_WITH_CAPTION_TEXT">
    <p:spTree>
      <p:nvGrpSpPr>
        <p:cNvPr id="76" name="Shape 76"/>
        <p:cNvGrpSpPr/>
        <p:nvPr/>
      </p:nvGrpSpPr>
      <p:grpSpPr>
        <a:xfrm>
          <a:off x="0" y="0"/>
          <a:ext cx="0" cy="0"/>
          <a:chOff x="0" y="0"/>
          <a:chExt cx="0" cy="0"/>
        </a:xfrm>
      </p:grpSpPr>
      <p:sp>
        <p:nvSpPr>
          <p:cNvPr id="77" name="Google Shape;77;p15"/>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15"/>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type="picTx">
  <p:cSld name="PICTURE_WITH_CAPTION_TEXT">
    <p:spTree>
      <p:nvGrpSpPr>
        <p:cNvPr id="83" name="Shape 83"/>
        <p:cNvGrpSpPr/>
        <p:nvPr/>
      </p:nvGrpSpPr>
      <p:grpSpPr>
        <a:xfrm>
          <a:off x="0" y="0"/>
          <a:ext cx="0" cy="0"/>
          <a:chOff x="0" y="0"/>
          <a:chExt cx="0" cy="0"/>
        </a:xfrm>
      </p:grpSpPr>
      <p:sp>
        <p:nvSpPr>
          <p:cNvPr id="84" name="Google Shape;84;p16"/>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p:nvPr>
            <p:ph idx="2" type="pic"/>
          </p:nvPr>
        </p:nvSpPr>
        <p:spPr>
          <a:xfrm>
            <a:off x="677334" y="609600"/>
            <a:ext cx="8596668" cy="3845718"/>
          </a:xfrm>
          <a:prstGeom prst="rect">
            <a:avLst/>
          </a:prstGeom>
          <a:noFill/>
          <a:ln>
            <a:noFill/>
          </a:ln>
        </p:spPr>
      </p:sp>
      <p:sp>
        <p:nvSpPr>
          <p:cNvPr id="86" name="Google Shape;86;p16"/>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8" name="Google Shape;8;p7"/>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9" name="Google Shape;9;p7"/>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8235"/>
              </a:schemeClr>
            </a:solidFill>
            <a:ln>
              <a:noFill/>
            </a:ln>
          </p:spPr>
        </p:sp>
        <p:sp>
          <p:nvSpPr>
            <p:cNvPr id="10" name="Google Shape;10;p7"/>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fmla="val 100000" name="adj"/>
              </a:avLst>
            </a:prstGeom>
            <a:solidFill>
              <a:schemeClr val="accent2">
                <a:alpha val="7019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7"/>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8235"/>
              </a:srgbClr>
            </a:solidFill>
            <a:ln>
              <a:noFill/>
            </a:ln>
          </p:spPr>
        </p:sp>
        <p:sp>
          <p:nvSpPr>
            <p:cNvPr id="13" name="Google Shape;13;p7"/>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8235"/>
              </a:srgbClr>
            </a:solidFill>
            <a:ln>
              <a:noFill/>
            </a:ln>
          </p:spPr>
        </p:sp>
        <p:sp>
          <p:nvSpPr>
            <p:cNvPr id="14" name="Google Shape;14;p7"/>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137"/>
              </a:schemeClr>
            </a:solidFill>
            <a:ln>
              <a:noFill/>
            </a:ln>
          </p:spPr>
        </p:sp>
        <p:sp>
          <p:nvSpPr>
            <p:cNvPr id="15" name="Google Shape;15;p7"/>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7"/>
            <p:cNvSpPr/>
            <p:nvPr/>
          </p:nvSpPr>
          <p:spPr>
            <a:xfrm>
              <a:off x="0" y="4013200"/>
              <a:ext cx="448733" cy="2844800"/>
            </a:xfrm>
            <a:prstGeom prst="triangle">
              <a:avLst>
                <a:gd fmla="val 0" name="adj"/>
              </a:avLst>
            </a:prstGeom>
            <a:solidFill>
              <a:schemeClr val="accent1">
                <a:alpha val="8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jpg"/><Relationship Id="rId4" Type="http://schemas.openxmlformats.org/officeDocument/2006/relationships/image" Target="../media/image12.png"/><Relationship Id="rId5" Type="http://schemas.openxmlformats.org/officeDocument/2006/relationships/image" Target="../media/image10.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1"/>
          <p:cNvSpPr/>
          <p:nvPr/>
        </p:nvSpPr>
        <p:spPr>
          <a:xfrm rot="10800000">
            <a:off x="3174" y="12700"/>
            <a:ext cx="842596" cy="5666154"/>
          </a:xfrm>
          <a:prstGeom prst="triangle">
            <a:avLst>
              <a:gd fmla="val 100000" name="adj"/>
            </a:avLst>
          </a:prstGeom>
          <a:solidFill>
            <a:schemeClr val="accent1">
              <a:alpha val="8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4" name="Google Shape;144;p1"/>
          <p:cNvPicPr preferRelativeResize="0"/>
          <p:nvPr/>
        </p:nvPicPr>
        <p:blipFill rotWithShape="1">
          <a:blip r:embed="rId3">
            <a:alphaModFix/>
          </a:blip>
          <a:srcRect b="0" l="0" r="0" t="0"/>
          <a:stretch/>
        </p:blipFill>
        <p:spPr>
          <a:xfrm>
            <a:off x="938410" y="1773451"/>
            <a:ext cx="3303150" cy="3311075"/>
          </a:xfrm>
          <a:prstGeom prst="rect">
            <a:avLst/>
          </a:prstGeom>
          <a:noFill/>
          <a:ln>
            <a:noFill/>
          </a:ln>
        </p:spPr>
      </p:pic>
      <p:pic>
        <p:nvPicPr>
          <p:cNvPr id="145" name="Google Shape;145;p1"/>
          <p:cNvPicPr preferRelativeResize="0"/>
          <p:nvPr/>
        </p:nvPicPr>
        <p:blipFill rotWithShape="1">
          <a:blip r:embed="rId4">
            <a:alphaModFix/>
          </a:blip>
          <a:srcRect b="0" l="0" r="0" t="0"/>
          <a:stretch/>
        </p:blipFill>
        <p:spPr>
          <a:xfrm>
            <a:off x="235341" y="6255161"/>
            <a:ext cx="1964299" cy="412100"/>
          </a:xfrm>
          <a:prstGeom prst="rect">
            <a:avLst/>
          </a:prstGeom>
          <a:noFill/>
          <a:ln>
            <a:noFill/>
          </a:ln>
        </p:spPr>
      </p:pic>
      <p:sp>
        <p:nvSpPr>
          <p:cNvPr id="146" name="Google Shape;146;p1"/>
          <p:cNvSpPr txBox="1"/>
          <p:nvPr/>
        </p:nvSpPr>
        <p:spPr>
          <a:xfrm>
            <a:off x="4553775" y="2892900"/>
            <a:ext cx="6921000" cy="1072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IE" sz="3600" u="none" cap="none" strike="noStrike">
                <a:solidFill>
                  <a:srgbClr val="3F7818"/>
                </a:solidFill>
                <a:latin typeface="Quattrocento Sans"/>
                <a:ea typeface="Quattrocento Sans"/>
                <a:cs typeface="Quattrocento Sans"/>
                <a:sym typeface="Quattrocento Sans"/>
              </a:rPr>
              <a:t>Entrepreneurial Skills</a:t>
            </a:r>
            <a:endParaRPr b="1" i="0" sz="4000" u="none" cap="none" strike="noStrike">
              <a:solidFill>
                <a:srgbClr val="3F7818"/>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4000"/>
              <a:buFont typeface="Arial"/>
              <a:buNone/>
            </a:pPr>
            <a:r>
              <a:rPr b="1" lang="en-IE" sz="3700">
                <a:solidFill>
                  <a:srgbClr val="3F7818"/>
                </a:solidFill>
                <a:latin typeface="Verdana"/>
                <a:ea typeface="Verdana"/>
                <a:cs typeface="Verdana"/>
                <a:sym typeface="Verdana"/>
              </a:rPr>
              <a:t>Banking and Saving</a:t>
            </a:r>
            <a:endParaRPr b="0" i="0" sz="3700" u="none" cap="none" strike="noStrike">
              <a:solidFill>
                <a:srgbClr val="3F7818"/>
              </a:solidFill>
              <a:latin typeface="Verdana"/>
              <a:ea typeface="Verdana"/>
              <a:cs typeface="Verdana"/>
              <a:sym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g2b2e73142cc_0_303"/>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20" name="Google Shape;220;g2b2e73142cc_0_303"/>
          <p:cNvSpPr/>
          <p:nvPr/>
        </p:nvSpPr>
        <p:spPr>
          <a:xfrm>
            <a:off x="1217490" y="1386931"/>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21" name="Google Shape;221;g2b2e73142cc_0_303"/>
          <p:cNvSpPr txBox="1"/>
          <p:nvPr/>
        </p:nvSpPr>
        <p:spPr>
          <a:xfrm>
            <a:off x="1809100" y="2166475"/>
            <a:ext cx="6256800" cy="21240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1125"/>
              </a:spcAft>
              <a:buClr>
                <a:schemeClr val="dk1"/>
              </a:buClr>
              <a:buSzPts val="1100"/>
              <a:buFont typeface="Arial"/>
              <a:buNone/>
            </a:pPr>
            <a:r>
              <a:rPr b="1" lang="en-IE" sz="4000">
                <a:solidFill>
                  <a:srgbClr val="3F7818"/>
                </a:solidFill>
                <a:latin typeface="Verdana"/>
                <a:ea typeface="Verdana"/>
                <a:cs typeface="Verdana"/>
                <a:sym typeface="Verdana"/>
              </a:rPr>
              <a:t>Methods for Disciplined Saving and Investment</a:t>
            </a:r>
            <a:endParaRPr b="1" i="0" sz="4000" u="none" cap="none" strike="noStrike">
              <a:solidFill>
                <a:srgbClr val="3F7818"/>
              </a:solidFill>
              <a:latin typeface="Verdana"/>
              <a:ea typeface="Verdana"/>
              <a:cs typeface="Verdana"/>
              <a:sym typeface="Verdana"/>
            </a:endParaRPr>
          </a:p>
        </p:txBody>
      </p:sp>
      <p:pic>
        <p:nvPicPr>
          <p:cNvPr id="222" name="Google Shape;222;g2b2e73142cc_0_303"/>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29adb9cbc44_0_295"/>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28" name="Google Shape;228;g29adb9cbc44_0_295"/>
          <p:cNvSpPr txBox="1"/>
          <p:nvPr/>
        </p:nvSpPr>
        <p:spPr>
          <a:xfrm>
            <a:off x="649200" y="1986100"/>
            <a:ext cx="8471100" cy="38589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1"/>
              </a:buClr>
              <a:buSzPts val="1100"/>
              <a:buFont typeface="Arial"/>
              <a:buNone/>
            </a:pPr>
            <a:r>
              <a:rPr i="1" lang="en-IE">
                <a:solidFill>
                  <a:schemeClr val="dk1"/>
                </a:solidFill>
                <a:latin typeface="Verdana"/>
                <a:ea typeface="Verdana"/>
                <a:cs typeface="Verdana"/>
                <a:sym typeface="Verdana"/>
              </a:rPr>
              <a:t>Steps to learn the methods to save and invest in a disciplined manner:</a:t>
            </a:r>
            <a:endParaRPr i="1">
              <a:solidFill>
                <a:schemeClr val="dk1"/>
              </a:solidFill>
              <a:latin typeface="Verdana"/>
              <a:ea typeface="Verdana"/>
              <a:cs typeface="Verdana"/>
              <a:sym typeface="Verdana"/>
            </a:endParaRPr>
          </a:p>
          <a:p>
            <a:pPr indent="0" lvl="0" marL="0" rtl="0" algn="just">
              <a:lnSpc>
                <a:spcPct val="115000"/>
              </a:lnSpc>
              <a:spcBef>
                <a:spcPts val="1125"/>
              </a:spcBef>
              <a:spcAft>
                <a:spcPts val="0"/>
              </a:spcAft>
              <a:buClr>
                <a:schemeClr val="dk1"/>
              </a:buClr>
              <a:buSzPts val="1100"/>
              <a:buFont typeface="Arial"/>
              <a:buNone/>
            </a:pPr>
            <a:r>
              <a:rPr b="1" i="1" lang="en-IE">
                <a:solidFill>
                  <a:schemeClr val="dk1"/>
                </a:solidFill>
                <a:latin typeface="Verdana"/>
                <a:ea typeface="Verdana"/>
                <a:cs typeface="Verdana"/>
                <a:sym typeface="Verdana"/>
              </a:rPr>
              <a:t>1.</a:t>
            </a:r>
            <a:r>
              <a:rPr i="1" lang="en-IE">
                <a:solidFill>
                  <a:schemeClr val="dk1"/>
                </a:solidFill>
                <a:latin typeface="Verdana"/>
                <a:ea typeface="Verdana"/>
                <a:cs typeface="Verdana"/>
                <a:sym typeface="Verdana"/>
              </a:rPr>
              <a:t> </a:t>
            </a:r>
            <a:r>
              <a:rPr lang="en-IE">
                <a:solidFill>
                  <a:schemeClr val="dk1"/>
                </a:solidFill>
                <a:latin typeface="Verdana"/>
                <a:ea typeface="Verdana"/>
                <a:cs typeface="Verdana"/>
                <a:sym typeface="Verdana"/>
              </a:rPr>
              <a:t>Create a comprehensive budget that accounts for all business expenses and allocates funds for savings and investments. Regularly review and adjust the budget based on evolving business needs and financial goals.</a:t>
            </a:r>
            <a:endParaRPr>
              <a:solidFill>
                <a:schemeClr val="dk1"/>
              </a:solidFill>
              <a:latin typeface="Verdana"/>
              <a:ea typeface="Verdana"/>
              <a:cs typeface="Verdana"/>
              <a:sym typeface="Verdana"/>
            </a:endParaRPr>
          </a:p>
          <a:p>
            <a:pPr indent="0" lvl="0" marL="0" rtl="0" algn="just">
              <a:lnSpc>
                <a:spcPct val="115000"/>
              </a:lnSpc>
              <a:spcBef>
                <a:spcPts val="1125"/>
              </a:spcBef>
              <a:spcAft>
                <a:spcPts val="0"/>
              </a:spcAft>
              <a:buClr>
                <a:schemeClr val="dk1"/>
              </a:buClr>
              <a:buSzPts val="1100"/>
              <a:buFont typeface="Arial"/>
              <a:buNone/>
            </a:pPr>
            <a:r>
              <a:rPr b="1" lang="en-IE">
                <a:solidFill>
                  <a:schemeClr val="dk1"/>
                </a:solidFill>
                <a:latin typeface="Verdana"/>
                <a:ea typeface="Verdana"/>
                <a:cs typeface="Verdana"/>
                <a:sym typeface="Verdana"/>
              </a:rPr>
              <a:t>2. </a:t>
            </a:r>
            <a:r>
              <a:rPr lang="en-IE">
                <a:solidFill>
                  <a:schemeClr val="dk1"/>
                </a:solidFill>
                <a:latin typeface="Verdana"/>
                <a:ea typeface="Verdana"/>
                <a:cs typeface="Verdana"/>
                <a:sym typeface="Verdana"/>
              </a:rPr>
              <a:t>Maintain an emergency fund to cushion against unforeseen challenges. Aim to set aside three to six months' worth of operational expenses to ensure business continuity during tough times.</a:t>
            </a:r>
            <a:endParaRPr>
              <a:solidFill>
                <a:schemeClr val="dk1"/>
              </a:solidFill>
              <a:latin typeface="Verdana"/>
              <a:ea typeface="Verdana"/>
              <a:cs typeface="Verdana"/>
              <a:sym typeface="Verdana"/>
            </a:endParaRPr>
          </a:p>
          <a:p>
            <a:pPr indent="0" lvl="0" marL="0" rtl="0" algn="just">
              <a:lnSpc>
                <a:spcPct val="115000"/>
              </a:lnSpc>
              <a:spcBef>
                <a:spcPts val="1125"/>
              </a:spcBef>
              <a:spcAft>
                <a:spcPts val="0"/>
              </a:spcAft>
              <a:buClr>
                <a:schemeClr val="dk1"/>
              </a:buClr>
              <a:buSzPts val="1100"/>
              <a:buFont typeface="Arial"/>
              <a:buNone/>
            </a:pPr>
            <a:r>
              <a:rPr b="1" lang="en-IE">
                <a:solidFill>
                  <a:schemeClr val="dk1"/>
                </a:solidFill>
                <a:latin typeface="Verdana"/>
                <a:ea typeface="Verdana"/>
                <a:cs typeface="Verdana"/>
                <a:sym typeface="Verdana"/>
              </a:rPr>
              <a:t>3. </a:t>
            </a:r>
            <a:r>
              <a:rPr lang="en-IE">
                <a:solidFill>
                  <a:schemeClr val="dk1"/>
                </a:solidFill>
                <a:latin typeface="Verdana"/>
                <a:ea typeface="Verdana"/>
                <a:cs typeface="Verdana"/>
                <a:sym typeface="Verdana"/>
              </a:rPr>
              <a:t>Explore diverse investment options, such as stocks, bonds, and real estate, to spread risk and optimise returns. Consult financial professionals to devise an investment strategy aligned with your business objectives.</a:t>
            </a:r>
            <a:endParaRPr>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Clr>
                <a:schemeClr val="dk1"/>
              </a:buClr>
              <a:buSzPts val="1100"/>
              <a:buFont typeface="Arial"/>
              <a:buNone/>
            </a:pPr>
            <a:r>
              <a:rPr b="1" lang="en-IE">
                <a:solidFill>
                  <a:schemeClr val="dk1"/>
                </a:solidFill>
                <a:latin typeface="Verdana"/>
                <a:ea typeface="Verdana"/>
                <a:cs typeface="Verdana"/>
                <a:sym typeface="Verdana"/>
              </a:rPr>
              <a:t>4. </a:t>
            </a:r>
            <a:r>
              <a:rPr lang="en-IE">
                <a:solidFill>
                  <a:schemeClr val="dk1"/>
                </a:solidFill>
                <a:latin typeface="Verdana"/>
                <a:ea typeface="Verdana"/>
                <a:cs typeface="Verdana"/>
                <a:sym typeface="Verdana"/>
              </a:rPr>
              <a:t>Implement automated saving mechanisms to ensure consistency in financial reserve building. Set up automatic transfers to savings accounts or investment portfolios to facilitate disciplined saving without manual intervention.</a:t>
            </a:r>
            <a:endParaRPr b="1" sz="2400">
              <a:solidFill>
                <a:schemeClr val="dk1"/>
              </a:solidFill>
              <a:latin typeface="Verdana"/>
              <a:ea typeface="Verdana"/>
              <a:cs typeface="Verdana"/>
              <a:sym typeface="Verdana"/>
            </a:endParaRPr>
          </a:p>
        </p:txBody>
      </p:sp>
      <p:sp>
        <p:nvSpPr>
          <p:cNvPr id="229" name="Google Shape;229;g29adb9cbc44_0_295"/>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230" name="Google Shape;230;g29adb9cbc44_0_295"/>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231" name="Google Shape;231;g29adb9cbc44_0_295"/>
          <p:cNvSpPr txBox="1"/>
          <p:nvPr>
            <p:ph type="title"/>
          </p:nvPr>
        </p:nvSpPr>
        <p:spPr>
          <a:xfrm>
            <a:off x="482525" y="522650"/>
            <a:ext cx="84711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Exploration of decision-making models and approaches</a:t>
            </a:r>
            <a:endParaRPr>
              <a:latin typeface="Verdana"/>
              <a:ea typeface="Verdana"/>
              <a:cs typeface="Verdana"/>
              <a:sym typeface="Verdan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6"/>
          <p:cNvSpPr txBox="1"/>
          <p:nvPr/>
        </p:nvSpPr>
        <p:spPr>
          <a:xfrm>
            <a:off x="5185019" y="6117074"/>
            <a:ext cx="6771640" cy="55399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en-IE" sz="1000" u="none" cap="none" strike="noStrike">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b="0" i="0" sz="1000" u="none" cap="none" strike="noStrike">
              <a:solidFill>
                <a:schemeClr val="dk1"/>
              </a:solidFill>
              <a:latin typeface="Quattrocento Sans"/>
              <a:ea typeface="Quattrocento Sans"/>
              <a:cs typeface="Quattrocento Sans"/>
              <a:sym typeface="Quattrocento Sans"/>
            </a:endParaRPr>
          </a:p>
        </p:txBody>
      </p:sp>
      <p:pic>
        <p:nvPicPr>
          <p:cNvPr id="237" name="Google Shape;237;p6"/>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238" name="Google Shape;238;p6"/>
          <p:cNvPicPr preferRelativeResize="0"/>
          <p:nvPr/>
        </p:nvPicPr>
        <p:blipFill rotWithShape="1">
          <a:blip r:embed="rId4">
            <a:alphaModFix/>
          </a:blip>
          <a:srcRect b="0" l="0" r="0" t="0"/>
          <a:stretch/>
        </p:blipFill>
        <p:spPr>
          <a:xfrm>
            <a:off x="3980873" y="836540"/>
            <a:ext cx="2863183" cy="2871260"/>
          </a:xfrm>
          <a:prstGeom prst="rect">
            <a:avLst/>
          </a:prstGeom>
          <a:noFill/>
          <a:ln>
            <a:noFill/>
          </a:ln>
        </p:spPr>
      </p:pic>
      <p:pic>
        <p:nvPicPr>
          <p:cNvPr id="239" name="Google Shape;239;p6"/>
          <p:cNvPicPr preferRelativeResize="0"/>
          <p:nvPr/>
        </p:nvPicPr>
        <p:blipFill rotWithShape="1">
          <a:blip r:embed="rId5">
            <a:alphaModFix/>
          </a:blip>
          <a:srcRect b="0" l="0" r="0" t="0"/>
          <a:stretch/>
        </p:blipFill>
        <p:spPr>
          <a:xfrm>
            <a:off x="2083676" y="4048634"/>
            <a:ext cx="1330675" cy="938865"/>
          </a:xfrm>
          <a:prstGeom prst="rect">
            <a:avLst/>
          </a:prstGeom>
          <a:noFill/>
          <a:ln>
            <a:noFill/>
          </a:ln>
        </p:spPr>
      </p:pic>
      <p:pic>
        <p:nvPicPr>
          <p:cNvPr id="240" name="Google Shape;240;p6"/>
          <p:cNvPicPr preferRelativeResize="0"/>
          <p:nvPr/>
        </p:nvPicPr>
        <p:blipFill rotWithShape="1">
          <a:blip r:embed="rId6">
            <a:alphaModFix/>
          </a:blip>
          <a:srcRect b="0" l="0" r="0" t="0"/>
          <a:stretch/>
        </p:blipFill>
        <p:spPr>
          <a:xfrm>
            <a:off x="3705403" y="4048634"/>
            <a:ext cx="1143688" cy="1143688"/>
          </a:xfrm>
          <a:prstGeom prst="rect">
            <a:avLst/>
          </a:prstGeom>
          <a:noFill/>
          <a:ln>
            <a:noFill/>
          </a:ln>
        </p:spPr>
      </p:pic>
      <p:pic>
        <p:nvPicPr>
          <p:cNvPr id="241" name="Google Shape;241;p6"/>
          <p:cNvPicPr preferRelativeResize="0"/>
          <p:nvPr/>
        </p:nvPicPr>
        <p:blipFill rotWithShape="1">
          <a:blip r:embed="rId7">
            <a:alphaModFix/>
          </a:blip>
          <a:srcRect b="0" l="0" r="0" t="0"/>
          <a:stretch/>
        </p:blipFill>
        <p:spPr>
          <a:xfrm>
            <a:off x="5114459" y="4268109"/>
            <a:ext cx="981541" cy="719390"/>
          </a:xfrm>
          <a:prstGeom prst="rect">
            <a:avLst/>
          </a:prstGeom>
          <a:noFill/>
          <a:ln>
            <a:noFill/>
          </a:ln>
        </p:spPr>
      </p:pic>
      <p:pic>
        <p:nvPicPr>
          <p:cNvPr id="242" name="Google Shape;242;p6"/>
          <p:cNvPicPr preferRelativeResize="0"/>
          <p:nvPr/>
        </p:nvPicPr>
        <p:blipFill rotWithShape="1">
          <a:blip r:embed="rId8">
            <a:alphaModFix/>
          </a:blip>
          <a:srcRect b="0" l="0" r="0" t="0"/>
          <a:stretch/>
        </p:blipFill>
        <p:spPr>
          <a:xfrm>
            <a:off x="6696834" y="4390920"/>
            <a:ext cx="1938696" cy="33530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g2b2e73142cc_0_0"/>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52" name="Google Shape;152;g2b2e73142cc_0_0"/>
          <p:cNvSpPr/>
          <p:nvPr/>
        </p:nvSpPr>
        <p:spPr>
          <a:xfrm>
            <a:off x="1217490" y="1386931"/>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53" name="Google Shape;153;g2b2e73142cc_0_0"/>
          <p:cNvSpPr txBox="1"/>
          <p:nvPr/>
        </p:nvSpPr>
        <p:spPr>
          <a:xfrm>
            <a:off x="1783700" y="2166475"/>
            <a:ext cx="5665500" cy="21240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1125"/>
              </a:spcAft>
              <a:buClr>
                <a:schemeClr val="dk1"/>
              </a:buClr>
              <a:buSzPts val="1100"/>
              <a:buFont typeface="Arial"/>
              <a:buNone/>
            </a:pPr>
            <a:r>
              <a:rPr b="1" lang="en-IE" sz="4000">
                <a:solidFill>
                  <a:srgbClr val="3F7818"/>
                </a:solidFill>
                <a:latin typeface="Verdana"/>
                <a:ea typeface="Verdana"/>
                <a:cs typeface="Verdana"/>
                <a:sym typeface="Verdana"/>
              </a:rPr>
              <a:t>Importance of Banking in Entrepreneurship</a:t>
            </a:r>
            <a:endParaRPr b="1" i="0" sz="4000" u="none" cap="none" strike="noStrike">
              <a:solidFill>
                <a:srgbClr val="3F7818"/>
              </a:solidFill>
              <a:latin typeface="Verdana"/>
              <a:ea typeface="Verdana"/>
              <a:cs typeface="Verdana"/>
              <a:sym typeface="Verdana"/>
            </a:endParaRPr>
          </a:p>
        </p:txBody>
      </p:sp>
      <p:pic>
        <p:nvPicPr>
          <p:cNvPr id="154" name="Google Shape;154;g2b2e73142cc_0_0"/>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g29ad581f422_0_162"/>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60" name="Google Shape;160;g29ad581f422_0_162"/>
          <p:cNvSpPr txBox="1"/>
          <p:nvPr/>
        </p:nvSpPr>
        <p:spPr>
          <a:xfrm>
            <a:off x="604550" y="1530000"/>
            <a:ext cx="8536200" cy="37980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1"/>
              </a:buClr>
              <a:buSzPts val="1100"/>
              <a:buFont typeface="Arial"/>
              <a:buNone/>
            </a:pPr>
            <a:r>
              <a:rPr lang="en-IE" sz="1500">
                <a:solidFill>
                  <a:schemeClr val="dk1"/>
                </a:solidFill>
                <a:latin typeface="Verdana"/>
                <a:ea typeface="Verdana"/>
                <a:cs typeface="Verdana"/>
                <a:sym typeface="Verdana"/>
              </a:rPr>
              <a:t>First of all, a strong banking connection can open doors to favorable terms and conditions on loans, ensuring that businesses have the necessary capital precisely when required. This access to financial resources not only supports immediate needs but also fuels long-term growth strategies.</a:t>
            </a:r>
            <a:endParaRPr sz="1500">
              <a:solidFill>
                <a:schemeClr val="dk1"/>
              </a:solidFill>
              <a:latin typeface="Verdana"/>
              <a:ea typeface="Verdana"/>
              <a:cs typeface="Verdana"/>
              <a:sym typeface="Verdana"/>
            </a:endParaRPr>
          </a:p>
          <a:p>
            <a:pPr indent="0" lvl="0" marL="0" rtl="0" algn="just">
              <a:lnSpc>
                <a:spcPct val="115000"/>
              </a:lnSpc>
              <a:spcBef>
                <a:spcPts val="1125"/>
              </a:spcBef>
              <a:spcAft>
                <a:spcPts val="0"/>
              </a:spcAft>
              <a:buClr>
                <a:schemeClr val="dk1"/>
              </a:buClr>
              <a:buSzPts val="1100"/>
              <a:buFont typeface="Arial"/>
              <a:buNone/>
            </a:pPr>
            <a:r>
              <a:rPr lang="en-IE" sz="1500">
                <a:solidFill>
                  <a:schemeClr val="dk1"/>
                </a:solidFill>
                <a:latin typeface="Verdana"/>
                <a:ea typeface="Verdana"/>
                <a:cs typeface="Verdana"/>
                <a:sym typeface="Verdana"/>
              </a:rPr>
              <a:t>Furthermore, the establishment of a robust</a:t>
            </a:r>
            <a:r>
              <a:rPr b="1" lang="en-IE" sz="1500">
                <a:solidFill>
                  <a:schemeClr val="dk1"/>
                </a:solidFill>
                <a:latin typeface="Verdana"/>
                <a:ea typeface="Verdana"/>
                <a:cs typeface="Verdana"/>
                <a:sym typeface="Verdana"/>
              </a:rPr>
              <a:t> financial infrastructure</a:t>
            </a:r>
            <a:r>
              <a:rPr lang="en-IE" sz="1500">
                <a:solidFill>
                  <a:schemeClr val="dk1"/>
                </a:solidFill>
                <a:latin typeface="Verdana"/>
                <a:ea typeface="Verdana"/>
                <a:cs typeface="Verdana"/>
                <a:sym typeface="Verdana"/>
              </a:rPr>
              <a:t> is foundational for the sustainability and efficiency of entrepreneurial ventures. Entrepreneurs, by forging a strong relationship with their banks, can leverage the technological advancements in banking services to enhance the efficiency and agility of their operations.</a:t>
            </a:r>
            <a:endParaRPr sz="15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Clr>
                <a:schemeClr val="dk1"/>
              </a:buClr>
              <a:buSzPts val="1100"/>
              <a:buFont typeface="Arial"/>
              <a:buNone/>
            </a:pPr>
            <a:r>
              <a:rPr lang="en-IE" sz="1500">
                <a:solidFill>
                  <a:schemeClr val="dk1"/>
                </a:solidFill>
                <a:latin typeface="Verdana"/>
                <a:ea typeface="Verdana"/>
                <a:cs typeface="Verdana"/>
                <a:sym typeface="Verdana"/>
              </a:rPr>
              <a:t>Finally, </a:t>
            </a:r>
            <a:r>
              <a:rPr b="1" lang="en-IE" sz="1500">
                <a:solidFill>
                  <a:schemeClr val="dk1"/>
                </a:solidFill>
                <a:latin typeface="Verdana"/>
                <a:ea typeface="Verdana"/>
                <a:cs typeface="Verdana"/>
                <a:sym typeface="Verdana"/>
              </a:rPr>
              <a:t>the importance of security and fraud prevention cannot be overstated. </a:t>
            </a:r>
            <a:r>
              <a:rPr lang="en-IE" sz="1500">
                <a:solidFill>
                  <a:schemeClr val="dk1"/>
                </a:solidFill>
                <a:latin typeface="Verdana"/>
                <a:ea typeface="Verdana"/>
                <a:cs typeface="Verdana"/>
                <a:sym typeface="Verdana"/>
              </a:rPr>
              <a:t>By entrusting their financial transactions to a secure banking platform, entrepreneurs can focus on their core business activities with the confidence that their assets are shielded from unauthorized access and fraudulent practices.</a:t>
            </a:r>
            <a:endParaRPr b="1" sz="2500">
              <a:solidFill>
                <a:schemeClr val="dk1"/>
              </a:solidFill>
              <a:latin typeface="Verdana"/>
              <a:ea typeface="Verdana"/>
              <a:cs typeface="Verdana"/>
              <a:sym typeface="Verdana"/>
            </a:endParaRPr>
          </a:p>
        </p:txBody>
      </p:sp>
      <p:sp>
        <p:nvSpPr>
          <p:cNvPr id="161" name="Google Shape;161;g29ad581f422_0_162"/>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162" name="Google Shape;162;g29ad581f422_0_162"/>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g2b2e73142cc_0_141"/>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68" name="Google Shape;168;g2b2e73142cc_0_141"/>
          <p:cNvSpPr/>
          <p:nvPr/>
        </p:nvSpPr>
        <p:spPr>
          <a:xfrm>
            <a:off x="1217490" y="1386931"/>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69" name="Google Shape;169;g2b2e73142cc_0_141"/>
          <p:cNvSpPr txBox="1"/>
          <p:nvPr/>
        </p:nvSpPr>
        <p:spPr>
          <a:xfrm>
            <a:off x="1770575" y="2166475"/>
            <a:ext cx="6782100" cy="21240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1125"/>
              </a:spcAft>
              <a:buClr>
                <a:schemeClr val="dk1"/>
              </a:buClr>
              <a:buSzPts val="1100"/>
              <a:buFont typeface="Arial"/>
              <a:buNone/>
            </a:pPr>
            <a:r>
              <a:rPr b="1" lang="en-IE" sz="4000">
                <a:solidFill>
                  <a:srgbClr val="3F7818"/>
                </a:solidFill>
                <a:latin typeface="Verdana"/>
                <a:ea typeface="Verdana"/>
                <a:cs typeface="Verdana"/>
                <a:sym typeface="Verdana"/>
              </a:rPr>
              <a:t>Business Accounts, Credit Cards, and Other Financial Tools</a:t>
            </a:r>
            <a:endParaRPr b="1" i="0" sz="4000" u="none" cap="none" strike="noStrike">
              <a:solidFill>
                <a:srgbClr val="3F7818"/>
              </a:solidFill>
              <a:latin typeface="Verdana"/>
              <a:ea typeface="Verdana"/>
              <a:cs typeface="Verdana"/>
              <a:sym typeface="Verdana"/>
            </a:endParaRPr>
          </a:p>
        </p:txBody>
      </p:sp>
      <p:pic>
        <p:nvPicPr>
          <p:cNvPr id="170" name="Google Shape;170;g2b2e73142cc_0_141"/>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2b2e73142cc_0_148"/>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76" name="Google Shape;176;g2b2e73142cc_0_148"/>
          <p:cNvSpPr/>
          <p:nvPr/>
        </p:nvSpPr>
        <p:spPr>
          <a:xfrm>
            <a:off x="620225" y="1800250"/>
            <a:ext cx="8461800" cy="41142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77" name="Google Shape;177;g2b2e73142cc_0_148"/>
          <p:cNvSpPr txBox="1"/>
          <p:nvPr/>
        </p:nvSpPr>
        <p:spPr>
          <a:xfrm>
            <a:off x="849275" y="2144350"/>
            <a:ext cx="8003700" cy="31782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1"/>
              </a:buClr>
              <a:buSzPts val="1100"/>
              <a:buFont typeface="Arial"/>
              <a:buNone/>
            </a:pPr>
            <a:r>
              <a:rPr b="1" lang="en-IE">
                <a:solidFill>
                  <a:schemeClr val="dk1"/>
                </a:solidFill>
                <a:latin typeface="Verdana"/>
                <a:ea typeface="Verdana"/>
                <a:cs typeface="Verdana"/>
                <a:sym typeface="Verdana"/>
              </a:rPr>
              <a:t>1. </a:t>
            </a:r>
            <a:r>
              <a:rPr lang="en-IE">
                <a:solidFill>
                  <a:schemeClr val="dk1"/>
                </a:solidFill>
                <a:latin typeface="Verdana"/>
                <a:ea typeface="Verdana"/>
                <a:cs typeface="Verdana"/>
                <a:sym typeface="Verdana"/>
              </a:rPr>
              <a:t>Selecting the right </a:t>
            </a:r>
            <a:r>
              <a:rPr b="1" lang="en-IE">
                <a:solidFill>
                  <a:schemeClr val="dk1"/>
                </a:solidFill>
                <a:latin typeface="Verdana"/>
                <a:ea typeface="Verdana"/>
                <a:cs typeface="Verdana"/>
                <a:sym typeface="Verdana"/>
              </a:rPr>
              <a:t>business accounts</a:t>
            </a:r>
            <a:r>
              <a:rPr lang="en-IE">
                <a:solidFill>
                  <a:schemeClr val="dk1"/>
                </a:solidFill>
                <a:latin typeface="Verdana"/>
                <a:ea typeface="Verdana"/>
                <a:cs typeface="Verdana"/>
                <a:sym typeface="Verdana"/>
              </a:rPr>
              <a:t> is a crucial decision for entrepreneurs, as it directly impacts the financial management of their ventures. </a:t>
            </a:r>
            <a:endParaRPr>
              <a:solidFill>
                <a:schemeClr val="dk1"/>
              </a:solidFill>
              <a:latin typeface="Verdana"/>
              <a:ea typeface="Verdana"/>
              <a:cs typeface="Verdana"/>
              <a:sym typeface="Verdana"/>
            </a:endParaRPr>
          </a:p>
          <a:p>
            <a:pPr indent="-317500" lvl="0" marL="457200" rtl="0" algn="just">
              <a:lnSpc>
                <a:spcPct val="115000"/>
              </a:lnSpc>
              <a:spcBef>
                <a:spcPts val="1125"/>
              </a:spcBef>
              <a:spcAft>
                <a:spcPts val="0"/>
              </a:spcAft>
              <a:buClr>
                <a:schemeClr val="dk1"/>
              </a:buClr>
              <a:buSzPts val="1400"/>
              <a:buFont typeface="Verdana"/>
              <a:buChar char="●"/>
            </a:pPr>
            <a:r>
              <a:rPr b="1" lang="en-IE">
                <a:solidFill>
                  <a:schemeClr val="dk1"/>
                </a:solidFill>
                <a:latin typeface="Verdana"/>
                <a:ea typeface="Verdana"/>
                <a:cs typeface="Verdana"/>
                <a:sym typeface="Verdana"/>
              </a:rPr>
              <a:t>Account Fees:</a:t>
            </a:r>
            <a:r>
              <a:rPr lang="en-IE">
                <a:solidFill>
                  <a:schemeClr val="dk1"/>
                </a:solidFill>
                <a:latin typeface="Verdana"/>
                <a:ea typeface="Verdana"/>
                <a:cs typeface="Verdana"/>
                <a:sym typeface="Verdana"/>
              </a:rPr>
              <a:t> Compare the fees associated with different business accounts. Some may have monthly maintenance fees, transaction fees, or other charges. Entrepreneurs should opt for an account with fees that align with their budget and anticipated transaction volume.</a:t>
            </a:r>
            <a:endParaRPr>
              <a:solidFill>
                <a:schemeClr val="dk1"/>
              </a:solidFill>
              <a:latin typeface="Verdana"/>
              <a:ea typeface="Verdana"/>
              <a:cs typeface="Verdana"/>
              <a:sym typeface="Verdana"/>
            </a:endParaRPr>
          </a:p>
          <a:p>
            <a:pPr indent="-317500" lvl="0" marL="457200" rtl="0" algn="just">
              <a:lnSpc>
                <a:spcPct val="115000"/>
              </a:lnSpc>
              <a:spcBef>
                <a:spcPts val="0"/>
              </a:spcBef>
              <a:spcAft>
                <a:spcPts val="0"/>
              </a:spcAft>
              <a:buClr>
                <a:schemeClr val="dk1"/>
              </a:buClr>
              <a:buSzPts val="1400"/>
              <a:buFont typeface="Verdana"/>
              <a:buChar char="●"/>
            </a:pPr>
            <a:r>
              <a:rPr b="1" lang="en-IE">
                <a:solidFill>
                  <a:schemeClr val="dk1"/>
                </a:solidFill>
                <a:latin typeface="Verdana"/>
                <a:ea typeface="Verdana"/>
                <a:cs typeface="Verdana"/>
                <a:sym typeface="Verdana"/>
              </a:rPr>
              <a:t>Transaction Limits:</a:t>
            </a:r>
            <a:r>
              <a:rPr lang="en-IE">
                <a:solidFill>
                  <a:schemeClr val="dk1"/>
                </a:solidFill>
                <a:latin typeface="Verdana"/>
                <a:ea typeface="Verdana"/>
                <a:cs typeface="Verdana"/>
                <a:sym typeface="Verdana"/>
              </a:rPr>
              <a:t> Understand the transaction limits imposed by the business account. Ensure that the account accommodates the expected volume of transactions without incurring additional fees or restrictions.</a:t>
            </a:r>
            <a:endParaRPr>
              <a:solidFill>
                <a:schemeClr val="dk1"/>
              </a:solidFill>
              <a:latin typeface="Verdana"/>
              <a:ea typeface="Verdana"/>
              <a:cs typeface="Verdana"/>
              <a:sym typeface="Verdana"/>
            </a:endParaRPr>
          </a:p>
          <a:p>
            <a:pPr indent="-317500" lvl="0" marL="457200" rtl="0" algn="just">
              <a:lnSpc>
                <a:spcPct val="115000"/>
              </a:lnSpc>
              <a:spcBef>
                <a:spcPts val="0"/>
              </a:spcBef>
              <a:spcAft>
                <a:spcPts val="0"/>
              </a:spcAft>
              <a:buClr>
                <a:schemeClr val="dk1"/>
              </a:buClr>
              <a:buSzPts val="1400"/>
              <a:buFont typeface="Verdana"/>
              <a:buChar char="●"/>
            </a:pPr>
            <a:r>
              <a:rPr b="1" lang="en-IE">
                <a:solidFill>
                  <a:schemeClr val="dk1"/>
                </a:solidFill>
                <a:latin typeface="Verdana"/>
                <a:ea typeface="Verdana"/>
                <a:cs typeface="Verdana"/>
                <a:sym typeface="Verdana"/>
              </a:rPr>
              <a:t>Online Banking Capabilities:</a:t>
            </a:r>
            <a:r>
              <a:rPr lang="en-IE">
                <a:solidFill>
                  <a:schemeClr val="dk1"/>
                </a:solidFill>
                <a:latin typeface="Verdana"/>
                <a:ea typeface="Verdana"/>
                <a:cs typeface="Verdana"/>
                <a:sym typeface="Verdana"/>
              </a:rPr>
              <a:t> Choose a bank that offers robust online banking capabilities, allowing entrepreneurs to manage their accounts, monitor transactions, and initiate transfers conveniently.</a:t>
            </a:r>
            <a:endParaRPr b="1" sz="2400">
              <a:solidFill>
                <a:schemeClr val="dk1"/>
              </a:solidFill>
              <a:latin typeface="Verdana"/>
              <a:ea typeface="Verdana"/>
              <a:cs typeface="Verdana"/>
              <a:sym typeface="Verdana"/>
            </a:endParaRPr>
          </a:p>
        </p:txBody>
      </p:sp>
      <p:pic>
        <p:nvPicPr>
          <p:cNvPr id="178" name="Google Shape;178;g2b2e73142cc_0_148"/>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79" name="Google Shape;179;g2b2e73142cc_0_148"/>
          <p:cNvSpPr txBox="1"/>
          <p:nvPr>
            <p:ph type="title"/>
          </p:nvPr>
        </p:nvSpPr>
        <p:spPr>
          <a:xfrm>
            <a:off x="491199" y="389750"/>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Task Identification and Breakdown</a:t>
            </a:r>
            <a:endParaRPr>
              <a:latin typeface="Verdana"/>
              <a:ea typeface="Verdana"/>
              <a:cs typeface="Verdana"/>
              <a:sym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2b2e73142cc_0_314"/>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85" name="Google Shape;185;g2b2e73142cc_0_314"/>
          <p:cNvSpPr/>
          <p:nvPr/>
        </p:nvSpPr>
        <p:spPr>
          <a:xfrm>
            <a:off x="620225" y="1800250"/>
            <a:ext cx="8461800" cy="41142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86" name="Google Shape;186;g2b2e73142cc_0_314"/>
          <p:cNvSpPr txBox="1"/>
          <p:nvPr/>
        </p:nvSpPr>
        <p:spPr>
          <a:xfrm>
            <a:off x="812975" y="2516050"/>
            <a:ext cx="8076300" cy="26826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i="1" lang="en-IE">
                <a:solidFill>
                  <a:schemeClr val="dk1"/>
                </a:solidFill>
                <a:latin typeface="Verdana"/>
                <a:ea typeface="Verdana"/>
                <a:cs typeface="Verdana"/>
                <a:sym typeface="Verdana"/>
              </a:rPr>
              <a:t>2</a:t>
            </a:r>
            <a:r>
              <a:rPr b="1" lang="en-IE">
                <a:solidFill>
                  <a:schemeClr val="dk1"/>
                </a:solidFill>
                <a:latin typeface="Verdana"/>
                <a:ea typeface="Verdana"/>
                <a:cs typeface="Verdana"/>
                <a:sym typeface="Verdana"/>
              </a:rPr>
              <a:t>.</a:t>
            </a:r>
            <a:r>
              <a:rPr lang="en-IE">
                <a:solidFill>
                  <a:schemeClr val="dk1"/>
                </a:solidFill>
                <a:latin typeface="Verdana"/>
                <a:ea typeface="Verdana"/>
                <a:cs typeface="Verdana"/>
                <a:sym typeface="Verdana"/>
              </a:rPr>
              <a:t> </a:t>
            </a:r>
            <a:r>
              <a:rPr b="1" lang="en-IE">
                <a:solidFill>
                  <a:schemeClr val="dk1"/>
                </a:solidFill>
                <a:latin typeface="Verdana"/>
                <a:ea typeface="Verdana"/>
                <a:cs typeface="Verdana"/>
                <a:sym typeface="Verdana"/>
              </a:rPr>
              <a:t>Business credit cards</a:t>
            </a:r>
            <a:r>
              <a:rPr lang="en-IE">
                <a:solidFill>
                  <a:schemeClr val="dk1"/>
                </a:solidFill>
                <a:latin typeface="Verdana"/>
                <a:ea typeface="Verdana"/>
                <a:cs typeface="Verdana"/>
                <a:sym typeface="Verdana"/>
              </a:rPr>
              <a:t> also play a significant role in managing day-to-day expenses and providing financial flexibility. Every entrepreneur should look for cards with low annual fees, favourable interest rates, and perks such as travel benefits or discounts on business-related expenses.</a:t>
            </a:r>
            <a:endParaRPr>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a:solidFill>
                  <a:schemeClr val="dk1"/>
                </a:solidFill>
                <a:latin typeface="Verdana"/>
                <a:ea typeface="Verdana"/>
                <a:cs typeface="Verdana"/>
                <a:sym typeface="Verdana"/>
              </a:rPr>
              <a:t>3.</a:t>
            </a:r>
            <a:r>
              <a:rPr lang="en-IE">
                <a:solidFill>
                  <a:schemeClr val="dk1"/>
                </a:solidFill>
                <a:latin typeface="Verdana"/>
                <a:ea typeface="Verdana"/>
                <a:cs typeface="Verdana"/>
                <a:sym typeface="Verdana"/>
              </a:rPr>
              <a:t> One more thing to know is that </a:t>
            </a:r>
            <a:r>
              <a:rPr b="1" lang="en-IE">
                <a:solidFill>
                  <a:schemeClr val="dk1"/>
                </a:solidFill>
                <a:latin typeface="Verdana"/>
                <a:ea typeface="Verdana"/>
                <a:cs typeface="Verdana"/>
                <a:sym typeface="Verdana"/>
              </a:rPr>
              <a:t>financial tools</a:t>
            </a:r>
            <a:r>
              <a:rPr lang="en-IE">
                <a:solidFill>
                  <a:schemeClr val="dk1"/>
                </a:solidFill>
                <a:latin typeface="Verdana"/>
                <a:ea typeface="Verdana"/>
                <a:cs typeface="Verdana"/>
                <a:sym typeface="Verdana"/>
              </a:rPr>
              <a:t> can enhance the efficiency of business operations. Entrepreneurs should evaluate and integrate tools that align with their specific needs. For instance, they should adopt online payment platforms simplifies transactions, improves cash flow, and provides customers with convenient payment options. Another example would be implementing expense-tracking apps streamlines the monitoring of business expenditures. </a:t>
            </a:r>
            <a:endParaRPr b="1" sz="2400">
              <a:solidFill>
                <a:schemeClr val="dk1"/>
              </a:solidFill>
              <a:latin typeface="Verdana"/>
              <a:ea typeface="Verdana"/>
              <a:cs typeface="Verdana"/>
              <a:sym typeface="Verdana"/>
            </a:endParaRPr>
          </a:p>
        </p:txBody>
      </p:sp>
      <p:pic>
        <p:nvPicPr>
          <p:cNvPr id="187" name="Google Shape;187;g2b2e73142cc_0_314"/>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88" name="Google Shape;188;g2b2e73142cc_0_314"/>
          <p:cNvSpPr txBox="1"/>
          <p:nvPr>
            <p:ph type="title"/>
          </p:nvPr>
        </p:nvSpPr>
        <p:spPr>
          <a:xfrm>
            <a:off x="491199" y="389750"/>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Task Identification and Breakdown</a:t>
            </a:r>
            <a:endParaRPr>
              <a:latin typeface="Verdana"/>
              <a:ea typeface="Verdana"/>
              <a:cs typeface="Verdana"/>
              <a:sym typeface="Verdan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g29adb9cbc44_0_142"/>
          <p:cNvPicPr preferRelativeResize="0"/>
          <p:nvPr/>
        </p:nvPicPr>
        <p:blipFill rotWithShape="1">
          <a:blip r:embed="rId3">
            <a:alphaModFix/>
          </a:blip>
          <a:srcRect b="0" l="0" r="0" t="0"/>
          <a:stretch/>
        </p:blipFill>
        <p:spPr>
          <a:xfrm>
            <a:off x="730550" y="2018900"/>
            <a:ext cx="4150900" cy="3856599"/>
          </a:xfrm>
          <a:prstGeom prst="rect">
            <a:avLst/>
          </a:prstGeom>
          <a:noFill/>
          <a:ln>
            <a:noFill/>
          </a:ln>
        </p:spPr>
      </p:pic>
      <p:sp>
        <p:nvSpPr>
          <p:cNvPr id="194" name="Google Shape;194;g29adb9cbc44_0_142"/>
          <p:cNvSpPr txBox="1"/>
          <p:nvPr/>
        </p:nvSpPr>
        <p:spPr>
          <a:xfrm>
            <a:off x="894250" y="2306350"/>
            <a:ext cx="3823500" cy="32817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Clr>
                <a:schemeClr val="dk1"/>
              </a:buClr>
              <a:buSzPts val="1100"/>
              <a:buFont typeface="Arial"/>
              <a:buNone/>
            </a:pPr>
            <a:r>
              <a:rPr lang="en-IE">
                <a:solidFill>
                  <a:schemeClr val="lt1"/>
                </a:solidFill>
                <a:latin typeface="Verdana"/>
                <a:ea typeface="Verdana"/>
                <a:cs typeface="Verdana"/>
                <a:sym typeface="Verdana"/>
              </a:rPr>
              <a:t>Entrepreneurs must be vigilant in comprehending and managing these </a:t>
            </a:r>
            <a:r>
              <a:rPr b="1" lang="en-IE">
                <a:solidFill>
                  <a:schemeClr val="lt1"/>
                </a:solidFill>
                <a:latin typeface="Verdana"/>
                <a:ea typeface="Verdana"/>
                <a:cs typeface="Verdana"/>
                <a:sym typeface="Verdana"/>
              </a:rPr>
              <a:t>FEES</a:t>
            </a:r>
            <a:r>
              <a:rPr lang="en-IE">
                <a:solidFill>
                  <a:schemeClr val="lt1"/>
                </a:solidFill>
                <a:latin typeface="Verdana"/>
                <a:ea typeface="Verdana"/>
                <a:cs typeface="Verdana"/>
                <a:sym typeface="Verdana"/>
              </a:rPr>
              <a:t> associated with their business accounts. Common examples include monthly service fees, transaction fees incurred for each financial transaction, and ATM fees for using automated teller machines. Entrepreneurs are encouraged to negotiate with banks to secure favorable fee structures tailored to their specific business needs, thereby optimizing cost-efficiency and financial performance.</a:t>
            </a:r>
            <a:endParaRPr b="1">
              <a:solidFill>
                <a:schemeClr val="lt1"/>
              </a:solidFill>
              <a:latin typeface="Verdana"/>
              <a:ea typeface="Verdana"/>
              <a:cs typeface="Verdana"/>
              <a:sym typeface="Verdana"/>
            </a:endParaRPr>
          </a:p>
        </p:txBody>
      </p:sp>
      <p:sp>
        <p:nvSpPr>
          <p:cNvPr id="195" name="Google Shape;195;g29adb9cbc44_0_142"/>
          <p:cNvSpPr txBox="1"/>
          <p:nvPr>
            <p:ph type="title"/>
          </p:nvPr>
        </p:nvSpPr>
        <p:spPr>
          <a:xfrm>
            <a:off x="426599" y="475025"/>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Fees, Interest Rates, and Terms</a:t>
            </a:r>
            <a:endParaRPr b="1">
              <a:solidFill>
                <a:srgbClr val="6C911C"/>
              </a:solidFill>
              <a:latin typeface="Verdana"/>
              <a:ea typeface="Verdana"/>
              <a:cs typeface="Verdana"/>
              <a:sym typeface="Verdana"/>
            </a:endParaRPr>
          </a:p>
        </p:txBody>
      </p:sp>
      <p:pic>
        <p:nvPicPr>
          <p:cNvPr id="196" name="Google Shape;196;g29adb9cbc44_0_142"/>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97" name="Google Shape;197;g29adb9cbc44_0_142"/>
          <p:cNvPicPr preferRelativeResize="0"/>
          <p:nvPr/>
        </p:nvPicPr>
        <p:blipFill rotWithShape="1">
          <a:blip r:embed="rId3">
            <a:alphaModFix/>
          </a:blip>
          <a:srcRect b="0" l="0" r="0" t="0"/>
          <a:stretch/>
        </p:blipFill>
        <p:spPr>
          <a:xfrm>
            <a:off x="5312075" y="2018900"/>
            <a:ext cx="4150900" cy="3856599"/>
          </a:xfrm>
          <a:prstGeom prst="rect">
            <a:avLst/>
          </a:prstGeom>
          <a:noFill/>
          <a:ln>
            <a:noFill/>
          </a:ln>
        </p:spPr>
      </p:pic>
      <p:sp>
        <p:nvSpPr>
          <p:cNvPr id="198" name="Google Shape;198;g29adb9cbc44_0_142"/>
          <p:cNvSpPr txBox="1"/>
          <p:nvPr/>
        </p:nvSpPr>
        <p:spPr>
          <a:xfrm>
            <a:off x="5475775" y="2374150"/>
            <a:ext cx="3823500" cy="31461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125"/>
              </a:spcAft>
              <a:buClr>
                <a:schemeClr val="dk1"/>
              </a:buClr>
              <a:buSzPts val="1100"/>
              <a:buFont typeface="Arial"/>
              <a:buNone/>
            </a:pPr>
            <a:r>
              <a:rPr b="1" lang="en-IE" sz="1300">
                <a:solidFill>
                  <a:schemeClr val="lt1"/>
                </a:solidFill>
                <a:latin typeface="Verdana"/>
                <a:ea typeface="Verdana"/>
                <a:cs typeface="Verdana"/>
                <a:sym typeface="Verdana"/>
              </a:rPr>
              <a:t>INTEREST RATES</a:t>
            </a:r>
            <a:r>
              <a:rPr b="1" lang="en-IE" sz="1300">
                <a:solidFill>
                  <a:schemeClr val="lt1"/>
                </a:solidFill>
                <a:latin typeface="Verdana"/>
                <a:ea typeface="Verdana"/>
                <a:cs typeface="Verdana"/>
                <a:sym typeface="Verdana"/>
              </a:rPr>
              <a:t> </a:t>
            </a:r>
            <a:r>
              <a:rPr lang="en-IE" sz="1300">
                <a:solidFill>
                  <a:schemeClr val="lt1"/>
                </a:solidFill>
                <a:latin typeface="Verdana"/>
                <a:ea typeface="Verdana"/>
                <a:cs typeface="Verdana"/>
                <a:sym typeface="Verdana"/>
              </a:rPr>
              <a:t>play a crucial role in both borrowing and saving aspects of entrepreneurial finances. When entrepreneurs take out loans to fund their business activities, the interest rate determines the cost of borrowing. Lower interest rates on loans contribute to reduced financial burdens, facilitating smoother debt management and improved cash flow. In contrast, competitive interest rates on savings accounts enhance the returns on idle funds, promoting overall financial health for the business.</a:t>
            </a:r>
            <a:endParaRPr b="1" sz="2300">
              <a:solidFill>
                <a:schemeClr val="lt1"/>
              </a:solidFill>
              <a:latin typeface="Verdana"/>
              <a:ea typeface="Verdana"/>
              <a:cs typeface="Verdana"/>
              <a:sym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id="203" name="Google Shape;203;g2b2e73142cc_0_324"/>
          <p:cNvPicPr preferRelativeResize="0"/>
          <p:nvPr/>
        </p:nvPicPr>
        <p:blipFill rotWithShape="1">
          <a:blip r:embed="rId3">
            <a:alphaModFix/>
          </a:blip>
          <a:srcRect b="0" l="0" r="0" t="0"/>
          <a:stretch/>
        </p:blipFill>
        <p:spPr>
          <a:xfrm>
            <a:off x="730550" y="2018900"/>
            <a:ext cx="5157625" cy="3856599"/>
          </a:xfrm>
          <a:prstGeom prst="rect">
            <a:avLst/>
          </a:prstGeom>
          <a:noFill/>
          <a:ln>
            <a:noFill/>
          </a:ln>
        </p:spPr>
      </p:pic>
      <p:sp>
        <p:nvSpPr>
          <p:cNvPr id="204" name="Google Shape;204;g2b2e73142cc_0_324"/>
          <p:cNvSpPr txBox="1"/>
          <p:nvPr>
            <p:ph type="title"/>
          </p:nvPr>
        </p:nvSpPr>
        <p:spPr>
          <a:xfrm>
            <a:off x="426599" y="475025"/>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Fees, Interest Rates, </a:t>
            </a:r>
            <a:endParaRPr b="1">
              <a:solidFill>
                <a:srgbClr val="6C911C"/>
              </a:solidFill>
              <a:latin typeface="Verdana"/>
              <a:ea typeface="Verdana"/>
              <a:cs typeface="Verdana"/>
              <a:sym typeface="Verdana"/>
            </a:endParaRPr>
          </a:p>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and Terms</a:t>
            </a:r>
            <a:endParaRPr b="1">
              <a:solidFill>
                <a:srgbClr val="6C911C"/>
              </a:solidFill>
              <a:latin typeface="Verdana"/>
              <a:ea typeface="Verdana"/>
              <a:cs typeface="Verdana"/>
              <a:sym typeface="Verdana"/>
            </a:endParaRPr>
          </a:p>
        </p:txBody>
      </p:sp>
      <p:pic>
        <p:nvPicPr>
          <p:cNvPr id="205" name="Google Shape;205;g2b2e73142cc_0_324"/>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sp>
        <p:nvSpPr>
          <p:cNvPr id="206" name="Google Shape;206;g2b2e73142cc_0_324"/>
          <p:cNvSpPr txBox="1"/>
          <p:nvPr/>
        </p:nvSpPr>
        <p:spPr>
          <a:xfrm>
            <a:off x="953013" y="2384050"/>
            <a:ext cx="4712700" cy="31263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125"/>
              </a:spcAft>
              <a:buNone/>
            </a:pPr>
            <a:r>
              <a:rPr b="1" lang="en-IE">
                <a:solidFill>
                  <a:schemeClr val="lt1"/>
                </a:solidFill>
                <a:latin typeface="Verdana"/>
                <a:ea typeface="Verdana"/>
                <a:cs typeface="Verdana"/>
                <a:sym typeface="Verdana"/>
              </a:rPr>
              <a:t>TERMS</a:t>
            </a:r>
            <a:r>
              <a:rPr lang="en-IE">
                <a:solidFill>
                  <a:schemeClr val="lt1"/>
                </a:solidFill>
                <a:latin typeface="Verdana"/>
                <a:ea typeface="Verdana"/>
                <a:cs typeface="Verdana"/>
                <a:sym typeface="Verdana"/>
              </a:rPr>
              <a:t> outline the conditions and parameters governing the use of financial services. Entrepreneurs need to pay close attention to terms related to overdraft fees, specifying the charges incurred when account balances fall below zero. Minimum balance requirements, stipulating the minimum amount to be maintained in an account to avoid fees, are another crucial aspect. Additionally, entrepreneurs should be aware of any restrictions on account usage, as violating these terms may lead to penalties or limitations on certain transactions.</a:t>
            </a:r>
            <a:endParaRPr i="1">
              <a:solidFill>
                <a:schemeClr val="lt1"/>
              </a:solidFill>
              <a:highlight>
                <a:srgbClr val="FFFF00"/>
              </a:highlight>
              <a:latin typeface="Verdana"/>
              <a:ea typeface="Verdana"/>
              <a:cs typeface="Verdana"/>
              <a:sym typeface="Verdan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g2b2e73142cc_0_296"/>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12" name="Google Shape;212;g2b2e73142cc_0_296"/>
          <p:cNvSpPr/>
          <p:nvPr/>
        </p:nvSpPr>
        <p:spPr>
          <a:xfrm>
            <a:off x="1217490" y="1386931"/>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13" name="Google Shape;213;g2b2e73142cc_0_296"/>
          <p:cNvSpPr txBox="1"/>
          <p:nvPr/>
        </p:nvSpPr>
        <p:spPr>
          <a:xfrm>
            <a:off x="1770575" y="2166475"/>
            <a:ext cx="5192400" cy="21240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1125"/>
              </a:spcAft>
              <a:buClr>
                <a:schemeClr val="dk1"/>
              </a:buClr>
              <a:buSzPts val="1100"/>
              <a:buFont typeface="Arial"/>
              <a:buNone/>
            </a:pPr>
            <a:r>
              <a:rPr b="1" lang="en-IE" sz="4000">
                <a:solidFill>
                  <a:srgbClr val="3F7818"/>
                </a:solidFill>
                <a:latin typeface="Verdana"/>
                <a:ea typeface="Verdana"/>
                <a:cs typeface="Verdana"/>
                <a:sym typeface="Verdana"/>
              </a:rPr>
              <a:t>Short-Term and Long-Term Savings Goals</a:t>
            </a:r>
            <a:endParaRPr b="1" i="0" sz="4000" u="none" cap="none" strike="noStrike">
              <a:solidFill>
                <a:srgbClr val="3F7818"/>
              </a:solidFill>
              <a:latin typeface="Verdana"/>
              <a:ea typeface="Verdana"/>
              <a:cs typeface="Verdana"/>
              <a:sym typeface="Verdana"/>
            </a:endParaRPr>
          </a:p>
        </p:txBody>
      </p:sp>
      <p:pic>
        <p:nvPicPr>
          <p:cNvPr id="214" name="Google Shape;214;g2b2e73142cc_0_296"/>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2021-04-20T08:47:25Z</dcterms:created>
  <dc:creator>Gary</dc:creator>
</cp:coreProperties>
</file>