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12192000"/>
  <p:notesSz cx="6858000" cy="9144000"/>
  <p:embeddedFontLst>
    <p:embeddedFont>
      <p:font typeface="Quattrocento Sans"/>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gyc2/Qfyx8cqQsZHpW/Fr2OIo0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QuattrocentoSans-bold.fntdata"/><Relationship Id="rId16" Type="http://schemas.openxmlformats.org/officeDocument/2006/relationships/font" Target="fonts/QuattrocentoSans-regular.fntdata"/><Relationship Id="rId5" Type="http://schemas.openxmlformats.org/officeDocument/2006/relationships/slide" Target="slides/slide1.xml"/><Relationship Id="rId19" Type="http://schemas.openxmlformats.org/officeDocument/2006/relationships/font" Target="fonts/QuattrocentoSans-boldItalic.fntdata"/><Relationship Id="rId6" Type="http://schemas.openxmlformats.org/officeDocument/2006/relationships/slide" Target="slides/slide2.xml"/><Relationship Id="rId18" Type="http://schemas.openxmlformats.org/officeDocument/2006/relationships/font" Target="fonts/QuattrocentoSans-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b2e9dffa56_0_3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1" name="Google Shape;221;g2b2e9dffa56_0_3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3" name="Google Shape;23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b2e9dffa5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g2b2e9dffa5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9ad581f422_0_1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g29ad581f422_0_1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b2f7f16c8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6" name="Google Shape;166;g2b2f7f16c87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9adb9cbc44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g29adb9cbc44_0_1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b2e9dffa56_0_1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7" name="Google Shape;187;g2b2e9dffa56_0_1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b2e9dffa56_0_1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5" name="Google Shape;195;g2b2e9dffa56_0_1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b2e9dffa56_0_2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4" name="Google Shape;204;g2b2e9dffa56_0_2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b2e9dffa56_0_3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2" name="Google Shape;212;g2b2e9dffa56_0_3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8235"/>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019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8235"/>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8235"/>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137"/>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8235"/>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019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8235"/>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8235"/>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137"/>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jpg"/><Relationship Id="rId4"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938410" y="1773451"/>
            <a:ext cx="3303150" cy="3311075"/>
          </a:xfrm>
          <a:prstGeom prst="rect">
            <a:avLst/>
          </a:prstGeom>
          <a:noFill/>
          <a:ln>
            <a:noFill/>
          </a:ln>
        </p:spPr>
      </p:pic>
      <p:pic>
        <p:nvPicPr>
          <p:cNvPr id="145" name="Google Shape;145;p1"/>
          <p:cNvPicPr preferRelativeResize="0"/>
          <p:nvPr/>
        </p:nvPicPr>
        <p:blipFill rotWithShape="1">
          <a:blip r:embed="rId4">
            <a:alphaModFix/>
          </a:blip>
          <a:srcRect b="0" l="0" r="0" t="0"/>
          <a:stretch/>
        </p:blipFill>
        <p:spPr>
          <a:xfrm>
            <a:off x="235341" y="6255161"/>
            <a:ext cx="1964299" cy="412100"/>
          </a:xfrm>
          <a:prstGeom prst="rect">
            <a:avLst/>
          </a:prstGeom>
          <a:noFill/>
          <a:ln>
            <a:noFill/>
          </a:ln>
        </p:spPr>
      </p:pic>
      <p:sp>
        <p:nvSpPr>
          <p:cNvPr id="146" name="Google Shape;146;p1"/>
          <p:cNvSpPr txBox="1"/>
          <p:nvPr/>
        </p:nvSpPr>
        <p:spPr>
          <a:xfrm>
            <a:off x="4553775" y="3089950"/>
            <a:ext cx="6921000" cy="1072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IE" sz="3600" u="none" cap="none" strike="noStrike">
                <a:solidFill>
                  <a:srgbClr val="3F7818"/>
                </a:solidFill>
                <a:latin typeface="Quattrocento Sans"/>
                <a:ea typeface="Quattrocento Sans"/>
                <a:cs typeface="Quattrocento Sans"/>
                <a:sym typeface="Quattrocento Sans"/>
              </a:rPr>
              <a:t>Entrepreneurial Skills</a:t>
            </a:r>
            <a:endParaRPr b="1" i="0" sz="4000" u="none" cap="none" strike="noStrike">
              <a:solidFill>
                <a:srgbClr val="3F7818"/>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4000"/>
              <a:buFont typeface="Arial"/>
              <a:buNone/>
            </a:pPr>
            <a:r>
              <a:rPr b="1" lang="en-IE" sz="3700">
                <a:solidFill>
                  <a:srgbClr val="3F7818"/>
                </a:solidFill>
                <a:latin typeface="Verdana"/>
                <a:ea typeface="Verdana"/>
                <a:cs typeface="Verdana"/>
                <a:sym typeface="Verdana"/>
              </a:rPr>
              <a:t>Budget Creation </a:t>
            </a:r>
            <a:endParaRPr b="1" sz="3700">
              <a:solidFill>
                <a:srgbClr val="3F7818"/>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4000"/>
              <a:buFont typeface="Arial"/>
              <a:buNone/>
            </a:pPr>
            <a:r>
              <a:rPr b="1" lang="en-IE" sz="3700">
                <a:solidFill>
                  <a:srgbClr val="3F7818"/>
                </a:solidFill>
                <a:latin typeface="Verdana"/>
                <a:ea typeface="Verdana"/>
                <a:cs typeface="Verdana"/>
                <a:sym typeface="Verdana"/>
              </a:rPr>
              <a:t>a</a:t>
            </a:r>
            <a:r>
              <a:rPr b="1" lang="en-IE" sz="3700">
                <a:solidFill>
                  <a:srgbClr val="3F7818"/>
                </a:solidFill>
                <a:latin typeface="Verdana"/>
                <a:ea typeface="Verdana"/>
                <a:cs typeface="Verdana"/>
                <a:sym typeface="Verdana"/>
              </a:rPr>
              <a:t>nd Management</a:t>
            </a:r>
            <a:endParaRPr b="1" sz="3700">
              <a:solidFill>
                <a:srgbClr val="3F7818"/>
              </a:solidFill>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g2b2e9dffa56_0_322"/>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224" name="Google Shape;224;g2b2e9dffa56_0_322"/>
          <p:cNvSpPr txBox="1"/>
          <p:nvPr/>
        </p:nvSpPr>
        <p:spPr>
          <a:xfrm>
            <a:off x="889600" y="2590750"/>
            <a:ext cx="3832800" cy="27129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Clr>
                <a:schemeClr val="dk1"/>
              </a:buClr>
              <a:buSzPts val="1100"/>
              <a:buFont typeface="Arial"/>
              <a:buNone/>
            </a:pPr>
            <a:r>
              <a:rPr b="1" lang="en-IE" sz="1500">
                <a:solidFill>
                  <a:schemeClr val="lt1"/>
                </a:solidFill>
                <a:latin typeface="Verdana"/>
                <a:ea typeface="Verdana"/>
                <a:cs typeface="Verdana"/>
                <a:sym typeface="Verdana"/>
              </a:rPr>
              <a:t>Automated Alerts:</a:t>
            </a:r>
            <a:r>
              <a:rPr lang="en-IE" sz="1500">
                <a:solidFill>
                  <a:schemeClr val="lt1"/>
                </a:solidFill>
                <a:latin typeface="Verdana"/>
                <a:ea typeface="Verdana"/>
                <a:cs typeface="Verdana"/>
                <a:sym typeface="Verdana"/>
              </a:rPr>
              <a:t> Automated alerts can be set up to notify stakeholders of significant budget deviations. These alerts act as early warning systems, enabling quick response and corrective measures before deviations escalate. Automation ensures that businesses stay agile and responsive to financial challenges.</a:t>
            </a:r>
            <a:endParaRPr b="1" sz="1500">
              <a:solidFill>
                <a:schemeClr val="lt1"/>
              </a:solidFill>
              <a:latin typeface="Verdana"/>
              <a:ea typeface="Verdana"/>
              <a:cs typeface="Verdana"/>
              <a:sym typeface="Verdana"/>
            </a:endParaRPr>
          </a:p>
        </p:txBody>
      </p:sp>
      <p:sp>
        <p:nvSpPr>
          <p:cNvPr id="225" name="Google Shape;225;g2b2e9dffa56_0_322"/>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Monitoring Tools and Technologies</a:t>
            </a:r>
            <a:endParaRPr b="1">
              <a:solidFill>
                <a:srgbClr val="6C911C"/>
              </a:solidFill>
              <a:latin typeface="Verdana"/>
              <a:ea typeface="Verdana"/>
              <a:cs typeface="Verdana"/>
              <a:sym typeface="Verdana"/>
            </a:endParaRPr>
          </a:p>
        </p:txBody>
      </p:sp>
      <p:pic>
        <p:nvPicPr>
          <p:cNvPr id="226" name="Google Shape;226;g2b2e9dffa56_0_322"/>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227" name="Google Shape;227;g2b2e9dffa56_0_322"/>
          <p:cNvPicPr preferRelativeResize="0"/>
          <p:nvPr/>
        </p:nvPicPr>
        <p:blipFill rotWithShape="1">
          <a:blip r:embed="rId3">
            <a:alphaModFix/>
          </a:blip>
          <a:srcRect b="0" l="0" r="0" t="0"/>
          <a:stretch/>
        </p:blipFill>
        <p:spPr>
          <a:xfrm>
            <a:off x="5312075" y="1505788"/>
            <a:ext cx="4150900" cy="2051927"/>
          </a:xfrm>
          <a:prstGeom prst="rect">
            <a:avLst/>
          </a:prstGeom>
          <a:noFill/>
          <a:ln>
            <a:noFill/>
          </a:ln>
        </p:spPr>
      </p:pic>
      <p:pic>
        <p:nvPicPr>
          <p:cNvPr id="228" name="Google Shape;228;g2b2e9dffa56_0_322"/>
          <p:cNvPicPr preferRelativeResize="0"/>
          <p:nvPr/>
        </p:nvPicPr>
        <p:blipFill rotWithShape="1">
          <a:blip r:embed="rId3">
            <a:alphaModFix/>
          </a:blip>
          <a:srcRect b="0" l="0" r="0" t="0"/>
          <a:stretch/>
        </p:blipFill>
        <p:spPr>
          <a:xfrm>
            <a:off x="5312075" y="3989275"/>
            <a:ext cx="4150900" cy="2051927"/>
          </a:xfrm>
          <a:prstGeom prst="rect">
            <a:avLst/>
          </a:prstGeom>
          <a:noFill/>
          <a:ln>
            <a:noFill/>
          </a:ln>
        </p:spPr>
      </p:pic>
      <p:sp>
        <p:nvSpPr>
          <p:cNvPr id="229" name="Google Shape;229;g2b2e9dffa56_0_322"/>
          <p:cNvSpPr txBox="1"/>
          <p:nvPr/>
        </p:nvSpPr>
        <p:spPr>
          <a:xfrm>
            <a:off x="5363575" y="1588250"/>
            <a:ext cx="4047900" cy="1887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None/>
            </a:pPr>
            <a:r>
              <a:rPr b="1" lang="en-IE">
                <a:solidFill>
                  <a:schemeClr val="lt1"/>
                </a:solidFill>
                <a:latin typeface="Verdana"/>
                <a:ea typeface="Verdana"/>
                <a:cs typeface="Verdana"/>
                <a:sym typeface="Verdana"/>
              </a:rPr>
              <a:t>Financial Software: </a:t>
            </a:r>
            <a:r>
              <a:rPr lang="en-IE">
                <a:solidFill>
                  <a:schemeClr val="lt1"/>
                </a:solidFill>
                <a:latin typeface="Verdana"/>
                <a:ea typeface="Verdana"/>
                <a:cs typeface="Verdana"/>
                <a:sym typeface="Verdana"/>
              </a:rPr>
              <a:t>Modern financial software solutions provide a centralised platform for managing budgetary data, ensuring accuracy, accessibility, and timely updates. These tools streamline financial processes and enhance overall efficiency in monitoring.</a:t>
            </a:r>
            <a:endParaRPr>
              <a:solidFill>
                <a:schemeClr val="lt1"/>
              </a:solidFill>
              <a:latin typeface="Verdana"/>
              <a:ea typeface="Verdana"/>
              <a:cs typeface="Verdana"/>
              <a:sym typeface="Verdana"/>
            </a:endParaRPr>
          </a:p>
        </p:txBody>
      </p:sp>
      <p:sp>
        <p:nvSpPr>
          <p:cNvPr id="230" name="Google Shape;230;g2b2e9dffa56_0_322"/>
          <p:cNvSpPr txBox="1"/>
          <p:nvPr/>
        </p:nvSpPr>
        <p:spPr>
          <a:xfrm>
            <a:off x="5424175" y="4096800"/>
            <a:ext cx="3926700" cy="1887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None/>
            </a:pPr>
            <a:r>
              <a:rPr b="1" lang="en-IE">
                <a:solidFill>
                  <a:schemeClr val="lt1"/>
                </a:solidFill>
                <a:latin typeface="Verdana"/>
                <a:ea typeface="Verdana"/>
                <a:cs typeface="Verdana"/>
                <a:sym typeface="Verdana"/>
              </a:rPr>
              <a:t>Benchmarking:</a:t>
            </a:r>
            <a:r>
              <a:rPr lang="en-IE">
                <a:solidFill>
                  <a:schemeClr val="lt1"/>
                </a:solidFill>
                <a:latin typeface="Verdana"/>
                <a:ea typeface="Verdana"/>
                <a:cs typeface="Verdana"/>
                <a:sym typeface="Verdana"/>
              </a:rPr>
              <a:t> This comparative analysis provides a broader perspective, allowing businesses to assess their financial standing in relation to industry standards. Benchmarking facilitates informed decision-making and strategic adjustments to stay competitive.</a:t>
            </a:r>
            <a:endParaRPr b="1">
              <a:solidFill>
                <a:schemeClr val="lt1"/>
              </a:solidFill>
              <a:latin typeface="Verdana"/>
              <a:ea typeface="Verdana"/>
              <a:cs typeface="Verdana"/>
              <a:sym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236" name="Google Shape;236;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237" name="Google Shape;237;p6"/>
          <p:cNvPicPr preferRelativeResize="0"/>
          <p:nvPr/>
        </p:nvPicPr>
        <p:blipFill rotWithShape="1">
          <a:blip r:embed="rId4">
            <a:alphaModFix/>
          </a:blip>
          <a:srcRect b="0" l="0" r="0" t="0"/>
          <a:stretch/>
        </p:blipFill>
        <p:spPr>
          <a:xfrm>
            <a:off x="3980873" y="836540"/>
            <a:ext cx="2863183" cy="2871260"/>
          </a:xfrm>
          <a:prstGeom prst="rect">
            <a:avLst/>
          </a:prstGeom>
          <a:noFill/>
          <a:ln>
            <a:noFill/>
          </a:ln>
        </p:spPr>
      </p:pic>
      <p:pic>
        <p:nvPicPr>
          <p:cNvPr id="238" name="Google Shape;238;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239" name="Google Shape;239;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40" name="Google Shape;240;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41" name="Google Shape;241;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2b2e9dffa56_0_0"/>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g2b2e9dffa56_0_0"/>
          <p:cNvSpPr/>
          <p:nvPr/>
        </p:nvSpPr>
        <p:spPr>
          <a:xfrm>
            <a:off x="1217490" y="1386931"/>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53" name="Google Shape;153;g2b2e9dffa56_0_0"/>
          <p:cNvSpPr txBox="1"/>
          <p:nvPr/>
        </p:nvSpPr>
        <p:spPr>
          <a:xfrm>
            <a:off x="1887650" y="2436825"/>
            <a:ext cx="5265300" cy="14160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Creating a Realistic Budget</a:t>
            </a:r>
            <a:endParaRPr b="1" i="0" sz="4000" u="none" cap="none" strike="noStrike">
              <a:solidFill>
                <a:srgbClr val="3F7818"/>
              </a:solidFill>
              <a:latin typeface="Verdana"/>
              <a:ea typeface="Verdana"/>
              <a:cs typeface="Verdana"/>
              <a:sym typeface="Verdana"/>
            </a:endParaRPr>
          </a:p>
        </p:txBody>
      </p:sp>
      <p:pic>
        <p:nvPicPr>
          <p:cNvPr id="154" name="Google Shape;154;g2b2e9dffa56_0_0"/>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29ad581f422_0_16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0" name="Google Shape;160;g29ad581f422_0_162"/>
          <p:cNvSpPr txBox="1"/>
          <p:nvPr/>
        </p:nvSpPr>
        <p:spPr>
          <a:xfrm>
            <a:off x="635975" y="1734900"/>
            <a:ext cx="8471100" cy="3388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en-IE" sz="1500">
                <a:solidFill>
                  <a:schemeClr val="dk1"/>
                </a:solidFill>
                <a:latin typeface="Verdana"/>
                <a:ea typeface="Verdana"/>
                <a:cs typeface="Verdana"/>
                <a:sym typeface="Verdana"/>
              </a:rPr>
              <a:t>1. </a:t>
            </a:r>
            <a:r>
              <a:rPr lang="en-IE" sz="1500">
                <a:solidFill>
                  <a:schemeClr val="dk1"/>
                </a:solidFill>
                <a:latin typeface="Verdana"/>
                <a:ea typeface="Verdana"/>
                <a:cs typeface="Verdana"/>
                <a:sym typeface="Verdana"/>
              </a:rPr>
              <a:t>The first step in comprehensive expense management is </a:t>
            </a:r>
            <a:r>
              <a:rPr b="1" lang="en-IE" sz="1500">
                <a:solidFill>
                  <a:schemeClr val="dk1"/>
                </a:solidFill>
                <a:latin typeface="Verdana"/>
                <a:ea typeface="Verdana"/>
                <a:cs typeface="Verdana"/>
                <a:sym typeface="Verdana"/>
              </a:rPr>
              <a:t>categorization</a:t>
            </a:r>
            <a:r>
              <a:rPr lang="en-IE" sz="1500">
                <a:solidFill>
                  <a:schemeClr val="dk1"/>
                </a:solidFill>
                <a:latin typeface="Verdana"/>
                <a:ea typeface="Verdana"/>
                <a:cs typeface="Verdana"/>
                <a:sym typeface="Verdana"/>
              </a:rPr>
              <a:t>. Expenses can be broadly classified into fixed and variable categories. Fixed expenses, such as rent and salaries, remain constant, providing stability to the budget. On the other hand, variable expenses fluctuate based on business activities, requiring a more dynamic approach to financial planning. Categorizing expenses lays the foundation for a nuanced understanding of the financial landscape.</a:t>
            </a:r>
            <a:endParaRPr sz="15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Clr>
                <a:schemeClr val="dk1"/>
              </a:buClr>
              <a:buSzPts val="1100"/>
              <a:buFont typeface="Arial"/>
              <a:buNone/>
            </a:pPr>
            <a:r>
              <a:rPr b="1" lang="en-IE" sz="1500">
                <a:solidFill>
                  <a:schemeClr val="dk1"/>
                </a:solidFill>
                <a:latin typeface="Verdana"/>
                <a:ea typeface="Verdana"/>
                <a:cs typeface="Verdana"/>
                <a:sym typeface="Verdana"/>
              </a:rPr>
              <a:t>2. Examining past financial records</a:t>
            </a:r>
            <a:r>
              <a:rPr lang="en-IE" sz="1500">
                <a:solidFill>
                  <a:schemeClr val="dk1"/>
                </a:solidFill>
                <a:latin typeface="Verdana"/>
                <a:ea typeface="Verdana"/>
                <a:cs typeface="Verdana"/>
                <a:sym typeface="Verdana"/>
              </a:rPr>
              <a:t> is akin to peering into the financial DNA of a business or project. This analysis helps identify recurring and one-time expenses, revealing patterns and trends that inform future budgetary decisions. Historical data provides a valuable context for understanding the financial dynamics and anticipating potential challenges. By learning from the past, businesses can enhance their ability to adapt and thrive in a constantly evolving economic environment.</a:t>
            </a:r>
            <a:endParaRPr b="1" sz="2500">
              <a:solidFill>
                <a:schemeClr val="dk1"/>
              </a:solidFill>
              <a:latin typeface="Verdana"/>
              <a:ea typeface="Verdana"/>
              <a:cs typeface="Verdana"/>
              <a:sym typeface="Verdana"/>
            </a:endParaRPr>
          </a:p>
        </p:txBody>
      </p:sp>
      <p:sp>
        <p:nvSpPr>
          <p:cNvPr id="161" name="Google Shape;161;g29ad581f422_0_16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62" name="Google Shape;162;g29ad581f422_0_162"/>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63" name="Google Shape;163;g29ad581f422_0_162"/>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Understanding Expenses</a:t>
            </a:r>
            <a:endParaRPr>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2b2f7f16c87_0_0"/>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9" name="Google Shape;169;g2b2f7f16c87_0_0"/>
          <p:cNvSpPr txBox="1"/>
          <p:nvPr/>
        </p:nvSpPr>
        <p:spPr>
          <a:xfrm>
            <a:off x="649325" y="1903275"/>
            <a:ext cx="8304300" cy="16509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b="1" lang="en-IE" sz="1500">
                <a:solidFill>
                  <a:schemeClr val="dk1"/>
                </a:solidFill>
                <a:latin typeface="Verdana"/>
                <a:ea typeface="Verdana"/>
                <a:cs typeface="Verdana"/>
                <a:sym typeface="Verdana"/>
              </a:rPr>
              <a:t>3. </a:t>
            </a:r>
            <a:r>
              <a:rPr lang="en-IE" sz="1500">
                <a:solidFill>
                  <a:schemeClr val="dk1"/>
                </a:solidFill>
                <a:latin typeface="Verdana"/>
                <a:ea typeface="Verdana"/>
                <a:cs typeface="Verdana"/>
                <a:sym typeface="Verdana"/>
              </a:rPr>
              <a:t>To ensure budgetary realism, </a:t>
            </a:r>
            <a:r>
              <a:rPr b="1" lang="en-IE" sz="1500">
                <a:solidFill>
                  <a:schemeClr val="dk1"/>
                </a:solidFill>
                <a:latin typeface="Verdana"/>
                <a:ea typeface="Verdana"/>
                <a:cs typeface="Verdana"/>
                <a:sym typeface="Verdana"/>
              </a:rPr>
              <a:t>market research</a:t>
            </a:r>
            <a:r>
              <a:rPr lang="en-IE" sz="1500">
                <a:solidFill>
                  <a:schemeClr val="dk1"/>
                </a:solidFill>
                <a:latin typeface="Verdana"/>
                <a:ea typeface="Verdana"/>
                <a:cs typeface="Verdana"/>
                <a:sym typeface="Verdana"/>
              </a:rPr>
              <a:t> plays a pivotal role. Researching industry benchmarks and market trends allows businesses to estimate competitive and industry-standard expenses. This proactive approach helps align financial plans with market realities, fostering adaptability and competitiveness. Market research provides valuable insights into the external factors that may impact expenses, enabling businesses to make informed decisions in their budgeting process.</a:t>
            </a:r>
            <a:endParaRPr b="1" sz="1500">
              <a:solidFill>
                <a:schemeClr val="dk1"/>
              </a:solidFill>
              <a:latin typeface="Verdana"/>
              <a:ea typeface="Verdana"/>
              <a:cs typeface="Verdana"/>
              <a:sym typeface="Verdana"/>
            </a:endParaRPr>
          </a:p>
        </p:txBody>
      </p:sp>
      <p:sp>
        <p:nvSpPr>
          <p:cNvPr id="170" name="Google Shape;170;g2b2f7f16c87_0_0"/>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71" name="Google Shape;171;g2b2f7f16c87_0_0"/>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72" name="Google Shape;172;g2b2f7f16c87_0_0"/>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Understanding Expenses</a:t>
            </a:r>
            <a:endParaRPr>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g29adb9cbc44_0_142"/>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78" name="Google Shape;178;g29adb9cbc44_0_142"/>
          <p:cNvSpPr txBox="1"/>
          <p:nvPr>
            <p:ph type="title"/>
          </p:nvPr>
        </p:nvSpPr>
        <p:spPr>
          <a:xfrm>
            <a:off x="426599" y="5808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Estimation Techniques</a:t>
            </a:r>
            <a:endParaRPr b="1">
              <a:solidFill>
                <a:srgbClr val="6C911C"/>
              </a:solidFill>
              <a:latin typeface="Verdana"/>
              <a:ea typeface="Verdana"/>
              <a:cs typeface="Verdana"/>
              <a:sym typeface="Verdana"/>
            </a:endParaRPr>
          </a:p>
        </p:txBody>
      </p:sp>
      <p:pic>
        <p:nvPicPr>
          <p:cNvPr id="179" name="Google Shape;179;g29adb9cbc44_0_142"/>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80" name="Google Shape;180;g29adb9cbc44_0_142"/>
          <p:cNvPicPr preferRelativeResize="0"/>
          <p:nvPr/>
        </p:nvPicPr>
        <p:blipFill rotWithShape="1">
          <a:blip r:embed="rId3">
            <a:alphaModFix/>
          </a:blip>
          <a:srcRect b="0" l="0" r="0" t="0"/>
          <a:stretch/>
        </p:blipFill>
        <p:spPr>
          <a:xfrm>
            <a:off x="5312075" y="1907575"/>
            <a:ext cx="4150900" cy="1840573"/>
          </a:xfrm>
          <a:prstGeom prst="rect">
            <a:avLst/>
          </a:prstGeom>
          <a:noFill/>
          <a:ln>
            <a:noFill/>
          </a:ln>
        </p:spPr>
      </p:pic>
      <p:sp>
        <p:nvSpPr>
          <p:cNvPr id="181" name="Google Shape;181;g29adb9cbc44_0_142"/>
          <p:cNvSpPr txBox="1"/>
          <p:nvPr/>
        </p:nvSpPr>
        <p:spPr>
          <a:xfrm>
            <a:off x="5475775" y="2089113"/>
            <a:ext cx="3823500" cy="147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125"/>
              </a:spcAft>
              <a:buClr>
                <a:schemeClr val="dk1"/>
              </a:buClr>
              <a:buSzPts val="1100"/>
              <a:buFont typeface="Arial"/>
              <a:buNone/>
            </a:pPr>
            <a:r>
              <a:rPr b="1" lang="en-IE" sz="1500">
                <a:solidFill>
                  <a:schemeClr val="lt1"/>
                </a:solidFill>
                <a:latin typeface="Verdana"/>
                <a:ea typeface="Verdana"/>
                <a:cs typeface="Verdana"/>
                <a:sym typeface="Verdana"/>
              </a:rPr>
              <a:t>Analogous estimation</a:t>
            </a:r>
            <a:r>
              <a:rPr lang="en-IE" sz="1500">
                <a:solidFill>
                  <a:schemeClr val="lt1"/>
                </a:solidFill>
                <a:latin typeface="Verdana"/>
                <a:ea typeface="Verdana"/>
                <a:cs typeface="Verdana"/>
                <a:sym typeface="Verdana"/>
              </a:rPr>
              <a:t> leverages past project or business data as a reference point, providing a practical and efficient approach to budgeting based on historical outcomes. </a:t>
            </a:r>
            <a:endParaRPr b="1" sz="1500">
              <a:solidFill>
                <a:schemeClr val="lt1"/>
              </a:solidFill>
              <a:latin typeface="Verdana"/>
              <a:ea typeface="Verdana"/>
              <a:cs typeface="Verdana"/>
              <a:sym typeface="Verdana"/>
            </a:endParaRPr>
          </a:p>
        </p:txBody>
      </p:sp>
      <p:pic>
        <p:nvPicPr>
          <p:cNvPr id="182" name="Google Shape;182;g29adb9cbc44_0_142"/>
          <p:cNvPicPr preferRelativeResize="0"/>
          <p:nvPr/>
        </p:nvPicPr>
        <p:blipFill rotWithShape="1">
          <a:blip r:embed="rId3">
            <a:alphaModFix/>
          </a:blip>
          <a:srcRect b="0" l="0" r="0" t="0"/>
          <a:stretch/>
        </p:blipFill>
        <p:spPr>
          <a:xfrm>
            <a:off x="5312075" y="4096775"/>
            <a:ext cx="4150900" cy="1840573"/>
          </a:xfrm>
          <a:prstGeom prst="rect">
            <a:avLst/>
          </a:prstGeom>
          <a:noFill/>
          <a:ln>
            <a:noFill/>
          </a:ln>
        </p:spPr>
      </p:pic>
      <p:sp>
        <p:nvSpPr>
          <p:cNvPr id="183" name="Google Shape;183;g29adb9cbc44_0_142"/>
          <p:cNvSpPr txBox="1"/>
          <p:nvPr/>
        </p:nvSpPr>
        <p:spPr>
          <a:xfrm>
            <a:off x="1077700" y="2520400"/>
            <a:ext cx="3456600" cy="2853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None/>
            </a:pPr>
            <a:r>
              <a:rPr b="1" lang="en-IE" sz="1700">
                <a:solidFill>
                  <a:schemeClr val="lt1"/>
                </a:solidFill>
                <a:latin typeface="Verdana"/>
                <a:ea typeface="Verdana"/>
                <a:cs typeface="Verdana"/>
                <a:sym typeface="Verdana"/>
              </a:rPr>
              <a:t>Three-point estimation</a:t>
            </a:r>
            <a:r>
              <a:rPr lang="en-IE" sz="1700">
                <a:solidFill>
                  <a:schemeClr val="lt1"/>
                </a:solidFill>
                <a:latin typeface="Verdana"/>
                <a:ea typeface="Verdana"/>
                <a:cs typeface="Verdana"/>
                <a:sym typeface="Verdana"/>
              </a:rPr>
              <a:t>, acknowledging inherent uncertainties, introduces a range for each expense item, allowing for a more nuanced and flexible budget that embraces uncertainty and facilitates better risk management</a:t>
            </a:r>
            <a:endParaRPr sz="1700">
              <a:solidFill>
                <a:schemeClr val="lt1"/>
              </a:solidFill>
              <a:latin typeface="Verdana"/>
              <a:ea typeface="Verdana"/>
              <a:cs typeface="Verdana"/>
              <a:sym typeface="Verdana"/>
            </a:endParaRPr>
          </a:p>
        </p:txBody>
      </p:sp>
      <p:sp>
        <p:nvSpPr>
          <p:cNvPr id="184" name="Google Shape;184;g29adb9cbc44_0_142"/>
          <p:cNvSpPr txBox="1"/>
          <p:nvPr/>
        </p:nvSpPr>
        <p:spPr>
          <a:xfrm>
            <a:off x="5584825" y="4324363"/>
            <a:ext cx="3605400" cy="13854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b="1" lang="en-IE" sz="1500">
                <a:solidFill>
                  <a:schemeClr val="lt1"/>
                </a:solidFill>
                <a:latin typeface="Verdana"/>
                <a:ea typeface="Verdana"/>
                <a:cs typeface="Verdana"/>
                <a:sym typeface="Verdana"/>
              </a:rPr>
              <a:t>Bottom-up estimation</a:t>
            </a:r>
            <a:r>
              <a:rPr lang="en-IE" sz="1500">
                <a:solidFill>
                  <a:schemeClr val="lt1"/>
                </a:solidFill>
                <a:latin typeface="Verdana"/>
                <a:ea typeface="Verdana"/>
                <a:cs typeface="Verdana"/>
                <a:sym typeface="Verdana"/>
              </a:rPr>
              <a:t> involves breaking down expenses into specific items or activities, offering a granular understanding for accurate resource allocation.</a:t>
            </a:r>
            <a:endParaRPr b="1" sz="2000">
              <a:solidFill>
                <a:schemeClr val="lt1"/>
              </a:solidFill>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2b2e9dffa56_0_150"/>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90" name="Google Shape;190;g2b2e9dffa56_0_150"/>
          <p:cNvSpPr/>
          <p:nvPr/>
        </p:nvSpPr>
        <p:spPr>
          <a:xfrm>
            <a:off x="1217490" y="1386931"/>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91" name="Google Shape;191;g2b2e9dffa56_0_150"/>
          <p:cNvSpPr txBox="1"/>
          <p:nvPr/>
        </p:nvSpPr>
        <p:spPr>
          <a:xfrm>
            <a:off x="1894050" y="2403375"/>
            <a:ext cx="5265300" cy="14160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Resource Allocation</a:t>
            </a:r>
            <a:endParaRPr b="1" i="0" sz="4000" u="none" cap="none" strike="noStrike">
              <a:solidFill>
                <a:srgbClr val="3F7818"/>
              </a:solidFill>
              <a:latin typeface="Verdana"/>
              <a:ea typeface="Verdana"/>
              <a:cs typeface="Verdana"/>
              <a:sym typeface="Verdana"/>
            </a:endParaRPr>
          </a:p>
        </p:txBody>
      </p:sp>
      <p:pic>
        <p:nvPicPr>
          <p:cNvPr id="192" name="Google Shape;192;g2b2e9dffa56_0_150"/>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2b2e9dffa56_0_157"/>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98" name="Google Shape;198;g2b2e9dffa56_0_157"/>
          <p:cNvSpPr/>
          <p:nvPr/>
        </p:nvSpPr>
        <p:spPr>
          <a:xfrm>
            <a:off x="620225" y="1800250"/>
            <a:ext cx="8461800" cy="41142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99" name="Google Shape;199;g2b2e9dffa56_0_157"/>
          <p:cNvSpPr txBox="1"/>
          <p:nvPr/>
        </p:nvSpPr>
        <p:spPr>
          <a:xfrm>
            <a:off x="844925" y="2196100"/>
            <a:ext cx="8012400" cy="3322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en-IE">
                <a:solidFill>
                  <a:schemeClr val="dk1"/>
                </a:solidFill>
                <a:latin typeface="Verdana"/>
                <a:ea typeface="Verdana"/>
                <a:cs typeface="Verdana"/>
                <a:sym typeface="Verdana"/>
              </a:rPr>
              <a:t>1. Cost-Benefit Analysis: </a:t>
            </a:r>
            <a:r>
              <a:rPr lang="en-IE">
                <a:solidFill>
                  <a:schemeClr val="dk1"/>
                </a:solidFill>
                <a:latin typeface="Verdana"/>
                <a:ea typeface="Verdana"/>
                <a:cs typeface="Verdana"/>
                <a:sym typeface="Verdana"/>
              </a:rPr>
              <a:t>By evaluating the return on investment for each decision, businesses can ensure the efficient use of resources. This technique aids in identifying projects or activities that offer the most significant value, optimising resource allocation for maximum impact.</a:t>
            </a:r>
            <a:endParaRPr>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b="1" lang="en-IE">
                <a:solidFill>
                  <a:schemeClr val="dk1"/>
                </a:solidFill>
                <a:latin typeface="Verdana"/>
                <a:ea typeface="Verdana"/>
                <a:cs typeface="Verdana"/>
                <a:sym typeface="Verdana"/>
              </a:rPr>
              <a:t>2. Resource Levelling: </a:t>
            </a:r>
            <a:r>
              <a:rPr lang="en-IE">
                <a:solidFill>
                  <a:schemeClr val="dk1"/>
                </a:solidFill>
                <a:latin typeface="Verdana"/>
                <a:ea typeface="Verdana"/>
                <a:cs typeface="Verdana"/>
                <a:sym typeface="Verdana"/>
              </a:rPr>
              <a:t>This technique ensures that resources are allocated in a balanced manner, preventing overloading at specific project phases. Resource levelling contributes to efficient utilisation and fosters a more consistent and sustainable project progression.</a:t>
            </a:r>
            <a:endParaRPr>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Clr>
                <a:schemeClr val="dk1"/>
              </a:buClr>
              <a:buSzPts val="1100"/>
              <a:buFont typeface="Arial"/>
              <a:buNone/>
            </a:pPr>
            <a:r>
              <a:rPr b="1" lang="en-IE">
                <a:solidFill>
                  <a:schemeClr val="dk1"/>
                </a:solidFill>
                <a:latin typeface="Verdana"/>
                <a:ea typeface="Verdana"/>
                <a:cs typeface="Verdana"/>
                <a:sym typeface="Verdana"/>
              </a:rPr>
              <a:t>3. Dependency Mapping:</a:t>
            </a:r>
            <a:r>
              <a:rPr lang="en-IE">
                <a:solidFill>
                  <a:schemeClr val="dk1"/>
                </a:solidFill>
                <a:latin typeface="Verdana"/>
                <a:ea typeface="Verdana"/>
                <a:cs typeface="Verdana"/>
                <a:sym typeface="Verdana"/>
              </a:rPr>
              <a:t> Dependency mapping allows businesses to allocate resources based on task interdependencies, ensuring that the project maintains continuity. By aligning resource allocation with task dependencies, businesses can enhance coordination and efficiency in project execution.</a:t>
            </a:r>
            <a:endParaRPr b="1" sz="2000">
              <a:solidFill>
                <a:schemeClr val="dk1"/>
              </a:solidFill>
              <a:latin typeface="Verdana"/>
              <a:ea typeface="Verdana"/>
              <a:cs typeface="Verdana"/>
              <a:sym typeface="Verdana"/>
            </a:endParaRPr>
          </a:p>
        </p:txBody>
      </p:sp>
      <p:pic>
        <p:nvPicPr>
          <p:cNvPr id="200" name="Google Shape;200;g2b2e9dffa56_0_157"/>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01" name="Google Shape;201;g2b2e9dffa56_0_157"/>
          <p:cNvSpPr txBox="1"/>
          <p:nvPr>
            <p:ph type="title"/>
          </p:nvPr>
        </p:nvSpPr>
        <p:spPr>
          <a:xfrm>
            <a:off x="491199" y="3897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Resource Allocation Techniques</a:t>
            </a:r>
            <a:endParaRPr>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2b2e9dffa56_0_299"/>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07" name="Google Shape;207;g2b2e9dffa56_0_299"/>
          <p:cNvSpPr/>
          <p:nvPr/>
        </p:nvSpPr>
        <p:spPr>
          <a:xfrm>
            <a:off x="1217490" y="1386931"/>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8" name="Google Shape;208;g2b2e9dffa56_0_299"/>
          <p:cNvSpPr txBox="1"/>
          <p:nvPr/>
        </p:nvSpPr>
        <p:spPr>
          <a:xfrm>
            <a:off x="1893475" y="2448325"/>
            <a:ext cx="5265300" cy="15603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b="1" lang="en-IE" sz="4000">
                <a:solidFill>
                  <a:srgbClr val="3F7818"/>
                </a:solidFill>
                <a:latin typeface="Verdana"/>
                <a:ea typeface="Verdana"/>
                <a:cs typeface="Verdana"/>
                <a:sym typeface="Verdana"/>
              </a:rPr>
              <a:t>Monitoring and</a:t>
            </a:r>
            <a:endParaRPr b="1" sz="4000">
              <a:solidFill>
                <a:srgbClr val="3F7818"/>
              </a:solidFill>
              <a:latin typeface="Verdana"/>
              <a:ea typeface="Verdana"/>
              <a:cs typeface="Verdana"/>
              <a:sym typeface="Verdana"/>
            </a:endParaRPr>
          </a:p>
          <a:p>
            <a:pPr indent="0" lvl="0" marL="0" rtl="0" algn="l">
              <a:lnSpc>
                <a:spcPct val="115000"/>
              </a:lnSpc>
              <a:spcBef>
                <a:spcPts val="1125"/>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Adjusting</a:t>
            </a:r>
            <a:endParaRPr b="1" sz="4000">
              <a:solidFill>
                <a:srgbClr val="3F7818"/>
              </a:solidFill>
              <a:latin typeface="Verdana"/>
              <a:ea typeface="Verdana"/>
              <a:cs typeface="Verdana"/>
              <a:sym typeface="Verdana"/>
            </a:endParaRPr>
          </a:p>
        </p:txBody>
      </p:sp>
      <p:pic>
        <p:nvPicPr>
          <p:cNvPr id="209" name="Google Shape;209;g2b2e9dffa56_0_299"/>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g2b2e9dffa56_0_306"/>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15" name="Google Shape;215;g2b2e9dffa56_0_306"/>
          <p:cNvSpPr txBox="1"/>
          <p:nvPr/>
        </p:nvSpPr>
        <p:spPr>
          <a:xfrm>
            <a:off x="664100" y="2086875"/>
            <a:ext cx="8471100" cy="35703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en-IE">
                <a:solidFill>
                  <a:schemeClr val="dk1"/>
                </a:solidFill>
                <a:latin typeface="Verdana"/>
                <a:ea typeface="Verdana"/>
                <a:cs typeface="Verdana"/>
                <a:sym typeface="Verdana"/>
              </a:rPr>
              <a:t>1. Regular reviews of financial performance</a:t>
            </a:r>
            <a:r>
              <a:rPr lang="en-IE">
                <a:solidFill>
                  <a:schemeClr val="dk1"/>
                </a:solidFill>
                <a:latin typeface="Verdana"/>
                <a:ea typeface="Verdana"/>
                <a:cs typeface="Verdana"/>
                <a:sym typeface="Verdana"/>
              </a:rPr>
              <a:t> against the budget are the cornerstone of proactive financial management. Conducting periodic assessments allows businesses to promptly identify variances, enabling swift corrective actions. Consistency in reviews fosters a culture of accountability and responsiveness to changing financial dynamics.</a:t>
            </a:r>
            <a:endParaRPr>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b="1" lang="en-IE">
                <a:solidFill>
                  <a:schemeClr val="dk1"/>
                </a:solidFill>
                <a:latin typeface="Verdana"/>
                <a:ea typeface="Verdana"/>
                <a:cs typeface="Verdana"/>
                <a:sym typeface="Verdana"/>
              </a:rPr>
              <a:t>2. Key Performance Indicators (KPIs):</a:t>
            </a:r>
            <a:r>
              <a:rPr lang="en-IE">
                <a:solidFill>
                  <a:schemeClr val="dk1"/>
                </a:solidFill>
                <a:latin typeface="Verdana"/>
                <a:ea typeface="Verdana"/>
                <a:cs typeface="Verdana"/>
                <a:sym typeface="Verdana"/>
              </a:rPr>
              <a:t> Metrics such as revenue, expenses, and profit margins serve as compass points, guiding businesses toward their financial objectives. Regularly monitoring KPIs provides insights into the overall financial well-being of the organisation.</a:t>
            </a:r>
            <a:endParaRPr>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Clr>
                <a:schemeClr val="dk1"/>
              </a:buClr>
              <a:buSzPts val="1100"/>
              <a:buFont typeface="Arial"/>
              <a:buNone/>
            </a:pPr>
            <a:r>
              <a:rPr b="1" lang="en-IE">
                <a:solidFill>
                  <a:schemeClr val="dk1"/>
                </a:solidFill>
                <a:latin typeface="Verdana"/>
                <a:ea typeface="Verdana"/>
                <a:cs typeface="Verdana"/>
                <a:sym typeface="Verdana"/>
              </a:rPr>
              <a:t>3. Dashboards and Reports:</a:t>
            </a:r>
            <a:r>
              <a:rPr lang="en-IE">
                <a:solidFill>
                  <a:schemeClr val="dk1"/>
                </a:solidFill>
                <a:latin typeface="Verdana"/>
                <a:ea typeface="Verdana"/>
                <a:cs typeface="Verdana"/>
                <a:sym typeface="Verdana"/>
              </a:rPr>
              <a:t> The utilisation of financial dashboards and reports offers a visual representation of financial performance, facilitating quick analysis. Dashboards provide at-a-glance insights into critical financial metrics, empowering decision-makers to identify trends, areas of concern, and opportunities. Visual representations enhance the accessibility and interpretation of financial data.</a:t>
            </a:r>
            <a:endParaRPr b="1" sz="1900">
              <a:solidFill>
                <a:schemeClr val="dk1"/>
              </a:solidFill>
              <a:latin typeface="Verdana"/>
              <a:ea typeface="Verdana"/>
              <a:cs typeface="Verdana"/>
              <a:sym typeface="Verdana"/>
            </a:endParaRPr>
          </a:p>
        </p:txBody>
      </p:sp>
      <p:sp>
        <p:nvSpPr>
          <p:cNvPr id="216" name="Google Shape;216;g2b2e9dffa56_0_306"/>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17" name="Google Shape;217;g2b2e9dffa56_0_306"/>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18" name="Google Shape;218;g2b2e9dffa56_0_306"/>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Establishing Monitoring</a:t>
            </a:r>
            <a:endParaRPr b="1">
              <a:solidFill>
                <a:srgbClr val="6C911C"/>
              </a:solidFill>
              <a:latin typeface="Verdana"/>
              <a:ea typeface="Verdana"/>
              <a:cs typeface="Verdana"/>
              <a:sym typeface="Verdana"/>
            </a:endParaRPr>
          </a:p>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Mechanisms</a:t>
            </a:r>
            <a:endParaRPr b="1">
              <a:solidFill>
                <a:srgbClr val="6C911C"/>
              </a:solidFill>
              <a:latin typeface="Verdana"/>
              <a:ea typeface="Verdana"/>
              <a:cs typeface="Verdana"/>
              <a:sym typeface="Verdan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