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6858000" cx="12192000"/>
  <p:notesSz cx="6858000" cy="9144000"/>
  <p:embeddedFontLst>
    <p:embeddedFont>
      <p:font typeface="Quattrocento Sans"/>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7" roundtripDataSignature="AMtx7miEr59lmApGvGR+okOJJ/lge128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QuattrocentoSans-regular.fntdata"/><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QuattrocentoSans-italic.fntdata"/><Relationship Id="rId14" Type="http://schemas.openxmlformats.org/officeDocument/2006/relationships/font" Target="fonts/QuattrocentoSans-bold.fntdata"/><Relationship Id="rId17" Type="http://customschemas.google.com/relationships/presentationmetadata" Target="metadata"/><Relationship Id="rId16" Type="http://schemas.openxmlformats.org/officeDocument/2006/relationships/font" Target="fonts/QuattrocentoSans-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9ad581f422_0_1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g29ad581f422_0_1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9adb9cbc44_0_2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8" name="Google Shape;158;g29adb9cbc44_0_2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9adb9cbc44_0_2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7" name="Google Shape;167;g29adb9cbc44_0_2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9adb9cbc44_0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6" name="Google Shape;176;g29adb9cbc44_0_1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9adb9cbc44_0_3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6" name="Google Shape;186;g29adb9cbc44_0_3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9adb9cbc44_0_3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6" name="Google Shape;196;g29adb9cbc44_0_3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4" name="Google Shape;20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8627"/>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058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8627"/>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8627"/>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529"/>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352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8627"/>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058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8627"/>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8627"/>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529"/>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352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p:nvPr/>
        </p:nvSpPr>
        <p:spPr>
          <a:xfrm rot="10800000">
            <a:off x="3174" y="12700"/>
            <a:ext cx="842596" cy="5666154"/>
          </a:xfrm>
          <a:prstGeom prst="triangle">
            <a:avLst>
              <a:gd fmla="val 100000" name="adj"/>
            </a:avLst>
          </a:prstGeom>
          <a:solidFill>
            <a:schemeClr val="accent1">
              <a:alpha val="8352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 name="Google Shape;144;p1"/>
          <p:cNvPicPr preferRelativeResize="0"/>
          <p:nvPr/>
        </p:nvPicPr>
        <p:blipFill rotWithShape="1">
          <a:blip r:embed="rId3">
            <a:alphaModFix/>
          </a:blip>
          <a:srcRect b="0" l="0" r="0" t="0"/>
          <a:stretch/>
        </p:blipFill>
        <p:spPr>
          <a:xfrm>
            <a:off x="938410" y="1773451"/>
            <a:ext cx="3303150" cy="3311075"/>
          </a:xfrm>
          <a:prstGeom prst="rect">
            <a:avLst/>
          </a:prstGeom>
          <a:noFill/>
          <a:ln>
            <a:noFill/>
          </a:ln>
        </p:spPr>
      </p:pic>
      <p:pic>
        <p:nvPicPr>
          <p:cNvPr id="145" name="Google Shape;145;p1"/>
          <p:cNvPicPr preferRelativeResize="0"/>
          <p:nvPr/>
        </p:nvPicPr>
        <p:blipFill rotWithShape="1">
          <a:blip r:embed="rId4">
            <a:alphaModFix/>
          </a:blip>
          <a:srcRect b="0" l="0" r="0" t="0"/>
          <a:stretch/>
        </p:blipFill>
        <p:spPr>
          <a:xfrm>
            <a:off x="235341" y="6255161"/>
            <a:ext cx="1964299" cy="412100"/>
          </a:xfrm>
          <a:prstGeom prst="rect">
            <a:avLst/>
          </a:prstGeom>
          <a:noFill/>
          <a:ln>
            <a:noFill/>
          </a:ln>
        </p:spPr>
      </p:pic>
      <p:sp>
        <p:nvSpPr>
          <p:cNvPr id="146" name="Google Shape;146;p1"/>
          <p:cNvSpPr txBox="1"/>
          <p:nvPr/>
        </p:nvSpPr>
        <p:spPr>
          <a:xfrm>
            <a:off x="4553775" y="2892900"/>
            <a:ext cx="6921000" cy="1072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IE" sz="3600" u="none" cap="none" strike="noStrike">
                <a:solidFill>
                  <a:srgbClr val="3F7818"/>
                </a:solidFill>
                <a:latin typeface="Quattrocento Sans"/>
                <a:ea typeface="Quattrocento Sans"/>
                <a:cs typeface="Quattrocento Sans"/>
                <a:sym typeface="Quattrocento Sans"/>
              </a:rPr>
              <a:t>Entrepreneurial Skills</a:t>
            </a:r>
            <a:endParaRPr b="1" i="0" sz="4000" u="none" cap="none" strike="noStrike">
              <a:solidFill>
                <a:srgbClr val="3F7818"/>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4000"/>
              <a:buFont typeface="Arial"/>
              <a:buNone/>
            </a:pPr>
            <a:r>
              <a:rPr b="1" i="0" lang="en-IE" sz="3700" u="none" cap="none" strike="noStrike">
                <a:solidFill>
                  <a:srgbClr val="3F7818"/>
                </a:solidFill>
                <a:latin typeface="Verdana"/>
                <a:ea typeface="Verdana"/>
                <a:cs typeface="Verdana"/>
                <a:sym typeface="Verdana"/>
              </a:rPr>
              <a:t>Decision-Making </a:t>
            </a:r>
            <a:endParaRPr b="0" i="0" sz="3700" u="none" cap="none" strike="noStrike">
              <a:solidFill>
                <a:srgbClr val="3F7818"/>
              </a:solidFill>
              <a:latin typeface="Verdana"/>
              <a:ea typeface="Verdana"/>
              <a:cs typeface="Verdana"/>
              <a:sym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29ad581f422_0_162"/>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52" name="Google Shape;152;g29ad581f422_0_162"/>
          <p:cNvSpPr txBox="1"/>
          <p:nvPr/>
        </p:nvSpPr>
        <p:spPr>
          <a:xfrm>
            <a:off x="649200" y="2099825"/>
            <a:ext cx="8654400" cy="2668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Rational Decision-Making Model </a:t>
            </a:r>
            <a:r>
              <a:rPr lang="en-IE" sz="2000">
                <a:solidFill>
                  <a:schemeClr val="dk1"/>
                </a:solidFill>
                <a:latin typeface="Verdana"/>
                <a:ea typeface="Verdana"/>
                <a:cs typeface="Verdana"/>
                <a:sym typeface="Verdana"/>
              </a:rPr>
              <a:t>involves a systematic and logical process where entrepreneurs identify and evaluate alternatives based on objective criteria. It emphasises thorough analysis, data collection, and a structured approach to decision-making.</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Intuitive Decision-Making</a:t>
            </a:r>
            <a:r>
              <a:rPr lang="en-IE" sz="2000">
                <a:solidFill>
                  <a:schemeClr val="dk1"/>
                </a:solidFill>
                <a:latin typeface="Verdana"/>
                <a:ea typeface="Verdana"/>
                <a:cs typeface="Verdana"/>
                <a:sym typeface="Verdana"/>
              </a:rPr>
              <a:t> involves tapping into one's gut feeling and past experiences to make decisions quickly.</a:t>
            </a:r>
            <a:endParaRPr b="1" sz="2000">
              <a:solidFill>
                <a:schemeClr val="dk1"/>
              </a:solidFill>
              <a:latin typeface="Verdana"/>
              <a:ea typeface="Verdana"/>
              <a:cs typeface="Verdana"/>
              <a:sym typeface="Verdana"/>
            </a:endParaRPr>
          </a:p>
        </p:txBody>
      </p:sp>
      <p:sp>
        <p:nvSpPr>
          <p:cNvPr id="153" name="Google Shape;153;g29ad581f422_0_162"/>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154" name="Google Shape;154;g29ad581f422_0_162"/>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55" name="Google Shape;155;g29ad581f422_0_162"/>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Exploration of decision-making models and approaches</a:t>
            </a:r>
            <a:endParaRPr>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g29adb9cbc44_0_287"/>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1" name="Google Shape;161;g29adb9cbc44_0_287"/>
          <p:cNvSpPr txBox="1"/>
          <p:nvPr/>
        </p:nvSpPr>
        <p:spPr>
          <a:xfrm>
            <a:off x="649200" y="2099825"/>
            <a:ext cx="8471100" cy="2314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Incremental Decision-Making </a:t>
            </a:r>
            <a:r>
              <a:rPr lang="en-IE" sz="2000">
                <a:solidFill>
                  <a:schemeClr val="dk1"/>
                </a:solidFill>
                <a:latin typeface="Verdana"/>
                <a:ea typeface="Verdana"/>
                <a:cs typeface="Verdana"/>
                <a:sym typeface="Verdana"/>
              </a:rPr>
              <a:t>involves making small, manageable decisions over time. Entrepreneurs can adjust their strategies based on feedback and evolving circumstances, allowing for greater adaptability.</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Collaborative Decision-Making </a:t>
            </a:r>
            <a:r>
              <a:rPr lang="en-IE" sz="2000">
                <a:solidFill>
                  <a:schemeClr val="dk1"/>
                </a:solidFill>
                <a:latin typeface="Verdana"/>
                <a:ea typeface="Verdana"/>
                <a:cs typeface="Verdana"/>
                <a:sym typeface="Verdana"/>
              </a:rPr>
              <a:t>fosters creativity, innovation, and a sense of ownership among team members.</a:t>
            </a:r>
            <a:endParaRPr sz="1000" u="sng">
              <a:solidFill>
                <a:schemeClr val="dk1"/>
              </a:solidFill>
              <a:latin typeface="Verdana"/>
              <a:ea typeface="Verdana"/>
              <a:cs typeface="Verdana"/>
              <a:sym typeface="Verdana"/>
            </a:endParaRPr>
          </a:p>
        </p:txBody>
      </p:sp>
      <p:sp>
        <p:nvSpPr>
          <p:cNvPr id="162" name="Google Shape;162;g29adb9cbc44_0_287"/>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163" name="Google Shape;163;g29adb9cbc44_0_287"/>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64" name="Google Shape;164;g29adb9cbc44_0_287"/>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Exploration of decision-making models and approaches</a:t>
            </a:r>
            <a:endParaRPr>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g29adb9cbc44_0_295"/>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70" name="Google Shape;170;g29adb9cbc44_0_295"/>
          <p:cNvSpPr txBox="1"/>
          <p:nvPr/>
        </p:nvSpPr>
        <p:spPr>
          <a:xfrm>
            <a:off x="649200" y="2099825"/>
            <a:ext cx="8471100" cy="1462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None/>
            </a:pPr>
            <a:r>
              <a:rPr b="1" lang="en-IE" sz="2000">
                <a:solidFill>
                  <a:schemeClr val="dk1"/>
                </a:solidFill>
                <a:latin typeface="Verdana"/>
                <a:ea typeface="Verdana"/>
                <a:cs typeface="Verdana"/>
                <a:sym typeface="Verdana"/>
              </a:rPr>
              <a:t>Decision Trees and Scenario Analysis</a:t>
            </a:r>
            <a:r>
              <a:rPr lang="en-IE" sz="2000">
                <a:solidFill>
                  <a:schemeClr val="dk1"/>
                </a:solidFill>
                <a:latin typeface="Verdana"/>
                <a:ea typeface="Verdana"/>
                <a:cs typeface="Verdana"/>
                <a:sym typeface="Verdana"/>
              </a:rPr>
              <a:t> help entrepreneurs visualise different outcomes and their probabilities. By mapping out potential scenarios, entrepreneurs can make informed decisions based on anticipated outcomes.</a:t>
            </a:r>
            <a:endParaRPr sz="2000" u="sng">
              <a:solidFill>
                <a:schemeClr val="dk1"/>
              </a:solidFill>
              <a:latin typeface="Verdana"/>
              <a:ea typeface="Verdana"/>
              <a:cs typeface="Verdana"/>
              <a:sym typeface="Verdana"/>
            </a:endParaRPr>
          </a:p>
        </p:txBody>
      </p:sp>
      <p:sp>
        <p:nvSpPr>
          <p:cNvPr id="171" name="Google Shape;171;g29adb9cbc44_0_295"/>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172" name="Google Shape;172;g29adb9cbc44_0_295"/>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73" name="Google Shape;173;g29adb9cbc44_0_295"/>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Exploration of decision-making models and approaches</a:t>
            </a:r>
            <a:endParaRPr>
              <a:latin typeface="Verdana"/>
              <a:ea typeface="Verdana"/>
              <a:cs typeface="Verdana"/>
              <a:sym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g29adb9cbc44_0_142"/>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179" name="Google Shape;179;g29adb9cbc44_0_142"/>
          <p:cNvSpPr txBox="1"/>
          <p:nvPr/>
        </p:nvSpPr>
        <p:spPr>
          <a:xfrm>
            <a:off x="812350" y="2508100"/>
            <a:ext cx="3987300" cy="28782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None/>
            </a:pPr>
            <a:r>
              <a:rPr b="1" lang="en-IE" sz="2000">
                <a:solidFill>
                  <a:schemeClr val="lt1"/>
                </a:solidFill>
                <a:latin typeface="Verdana"/>
                <a:ea typeface="Verdana"/>
                <a:cs typeface="Verdana"/>
                <a:sym typeface="Verdana"/>
              </a:rPr>
              <a:t>Strategic decisions should align with the overall vision and mission of the venture. </a:t>
            </a:r>
            <a:r>
              <a:rPr lang="en-IE" sz="2000">
                <a:solidFill>
                  <a:schemeClr val="lt1"/>
                </a:solidFill>
                <a:latin typeface="Verdana"/>
                <a:ea typeface="Verdana"/>
                <a:cs typeface="Verdana"/>
                <a:sym typeface="Verdana"/>
              </a:rPr>
              <a:t>Entrepreneurs must ensure that each decision contributes to the long-term objectives and values of the business.</a:t>
            </a:r>
            <a:endParaRPr i="0" sz="2000" u="none" cap="none" strike="noStrike">
              <a:solidFill>
                <a:schemeClr val="lt1"/>
              </a:solidFill>
              <a:latin typeface="Verdana"/>
              <a:ea typeface="Verdana"/>
              <a:cs typeface="Verdana"/>
              <a:sym typeface="Verdana"/>
            </a:endParaRPr>
          </a:p>
        </p:txBody>
      </p:sp>
      <p:sp>
        <p:nvSpPr>
          <p:cNvPr id="180" name="Google Shape;180;g29adb9cbc44_0_142"/>
          <p:cNvSpPr txBox="1"/>
          <p:nvPr>
            <p:ph type="title"/>
          </p:nvPr>
        </p:nvSpPr>
        <p:spPr>
          <a:xfrm>
            <a:off x="426599" y="4750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Aligning decisions with long-term business goals</a:t>
            </a:r>
            <a:endParaRPr b="1">
              <a:solidFill>
                <a:srgbClr val="6C911C"/>
              </a:solidFill>
              <a:latin typeface="Verdana"/>
              <a:ea typeface="Verdana"/>
              <a:cs typeface="Verdana"/>
              <a:sym typeface="Verdana"/>
            </a:endParaRPr>
          </a:p>
        </p:txBody>
      </p:sp>
      <p:pic>
        <p:nvPicPr>
          <p:cNvPr id="181" name="Google Shape;181;g29adb9cbc44_0_142"/>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82" name="Google Shape;182;g29adb9cbc44_0_142"/>
          <p:cNvPicPr preferRelativeResize="0"/>
          <p:nvPr/>
        </p:nvPicPr>
        <p:blipFill rotWithShape="1">
          <a:blip r:embed="rId3">
            <a:alphaModFix/>
          </a:blip>
          <a:srcRect b="0" l="0" r="0" t="0"/>
          <a:stretch/>
        </p:blipFill>
        <p:spPr>
          <a:xfrm>
            <a:off x="5312075" y="2018900"/>
            <a:ext cx="4150900" cy="3856599"/>
          </a:xfrm>
          <a:prstGeom prst="rect">
            <a:avLst/>
          </a:prstGeom>
          <a:noFill/>
          <a:ln>
            <a:noFill/>
          </a:ln>
        </p:spPr>
      </p:pic>
      <p:sp>
        <p:nvSpPr>
          <p:cNvPr id="183" name="Google Shape;183;g29adb9cbc44_0_142"/>
          <p:cNvSpPr txBox="1"/>
          <p:nvPr/>
        </p:nvSpPr>
        <p:spPr>
          <a:xfrm>
            <a:off x="5475775" y="2638900"/>
            <a:ext cx="3823500" cy="2616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125"/>
              </a:spcAft>
              <a:buNone/>
            </a:pPr>
            <a:r>
              <a:rPr b="1" lang="en-IE" sz="2000">
                <a:solidFill>
                  <a:schemeClr val="lt1"/>
                </a:solidFill>
                <a:latin typeface="Verdana"/>
                <a:ea typeface="Verdana"/>
                <a:cs typeface="Verdana"/>
                <a:sym typeface="Verdana"/>
              </a:rPr>
              <a:t>Entrepreneurs should carefully assess and manage risks associated with strategic decisions</a:t>
            </a:r>
            <a:r>
              <a:rPr lang="en-IE" sz="2000">
                <a:solidFill>
                  <a:schemeClr val="lt1"/>
                </a:solidFill>
                <a:latin typeface="Verdana"/>
                <a:ea typeface="Verdana"/>
                <a:cs typeface="Verdana"/>
                <a:sym typeface="Verdana"/>
              </a:rPr>
              <a:t>, ensuring that calculated risks contribute to achieving long-term objectives.</a:t>
            </a:r>
            <a:endParaRPr sz="2000">
              <a:solidFill>
                <a:schemeClr val="lt1"/>
              </a:solidFill>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g29adb9cbc44_0_307"/>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189" name="Google Shape;189;g29adb9cbc44_0_307"/>
          <p:cNvSpPr txBox="1"/>
          <p:nvPr/>
        </p:nvSpPr>
        <p:spPr>
          <a:xfrm>
            <a:off x="848350" y="2508100"/>
            <a:ext cx="3915300" cy="28782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None/>
            </a:pPr>
            <a:r>
              <a:rPr lang="en-IE" sz="2000">
                <a:solidFill>
                  <a:schemeClr val="lt1"/>
                </a:solidFill>
                <a:latin typeface="Verdana"/>
                <a:ea typeface="Verdana"/>
                <a:cs typeface="Verdana"/>
                <a:sym typeface="Verdana"/>
              </a:rPr>
              <a:t>Entrepreneurs should </a:t>
            </a:r>
            <a:r>
              <a:rPr b="1" lang="en-IE" sz="2000">
                <a:solidFill>
                  <a:schemeClr val="lt1"/>
                </a:solidFill>
                <a:latin typeface="Verdana"/>
                <a:ea typeface="Verdana"/>
                <a:cs typeface="Verdana"/>
                <a:sym typeface="Verdana"/>
              </a:rPr>
              <a:t>continuously evaluate their strategic decisions</a:t>
            </a:r>
            <a:r>
              <a:rPr lang="en-IE" sz="2000">
                <a:solidFill>
                  <a:schemeClr val="lt1"/>
                </a:solidFill>
                <a:latin typeface="Verdana"/>
                <a:ea typeface="Verdana"/>
                <a:cs typeface="Verdana"/>
                <a:sym typeface="Verdana"/>
              </a:rPr>
              <a:t> considering the changing market conditions, technological advancements, and shifts in consumer behaviour.</a:t>
            </a:r>
            <a:endParaRPr i="0" sz="2000" u="none" cap="none" strike="noStrike">
              <a:solidFill>
                <a:schemeClr val="lt1"/>
              </a:solidFill>
              <a:latin typeface="Verdana"/>
              <a:ea typeface="Verdana"/>
              <a:cs typeface="Verdana"/>
              <a:sym typeface="Verdana"/>
            </a:endParaRPr>
          </a:p>
        </p:txBody>
      </p:sp>
      <p:sp>
        <p:nvSpPr>
          <p:cNvPr id="190" name="Google Shape;190;g29adb9cbc44_0_307"/>
          <p:cNvSpPr txBox="1"/>
          <p:nvPr>
            <p:ph type="title"/>
          </p:nvPr>
        </p:nvSpPr>
        <p:spPr>
          <a:xfrm>
            <a:off x="426599" y="4750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Aligning decisions with long-term business goals</a:t>
            </a:r>
            <a:endParaRPr b="1">
              <a:solidFill>
                <a:srgbClr val="6C911C"/>
              </a:solidFill>
              <a:latin typeface="Verdana"/>
              <a:ea typeface="Verdana"/>
              <a:cs typeface="Verdana"/>
              <a:sym typeface="Verdana"/>
            </a:endParaRPr>
          </a:p>
        </p:txBody>
      </p:sp>
      <p:pic>
        <p:nvPicPr>
          <p:cNvPr id="191" name="Google Shape;191;g29adb9cbc44_0_307"/>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92" name="Google Shape;192;g29adb9cbc44_0_307"/>
          <p:cNvPicPr preferRelativeResize="0"/>
          <p:nvPr/>
        </p:nvPicPr>
        <p:blipFill rotWithShape="1">
          <a:blip r:embed="rId3">
            <a:alphaModFix/>
          </a:blip>
          <a:srcRect b="0" l="0" r="0" t="0"/>
          <a:stretch/>
        </p:blipFill>
        <p:spPr>
          <a:xfrm>
            <a:off x="5312075" y="2018900"/>
            <a:ext cx="4150900" cy="3856599"/>
          </a:xfrm>
          <a:prstGeom prst="rect">
            <a:avLst/>
          </a:prstGeom>
          <a:noFill/>
          <a:ln>
            <a:noFill/>
          </a:ln>
        </p:spPr>
      </p:pic>
      <p:sp>
        <p:nvSpPr>
          <p:cNvPr id="193" name="Google Shape;193;g29adb9cbc44_0_307"/>
          <p:cNvSpPr txBox="1"/>
          <p:nvPr/>
        </p:nvSpPr>
        <p:spPr>
          <a:xfrm>
            <a:off x="5475775" y="2461900"/>
            <a:ext cx="3823500" cy="2970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125"/>
              </a:spcAft>
              <a:buNone/>
            </a:pPr>
            <a:r>
              <a:rPr b="1" lang="en-IE" sz="2000">
                <a:solidFill>
                  <a:schemeClr val="lt1"/>
                </a:solidFill>
                <a:latin typeface="Verdana"/>
                <a:ea typeface="Verdana"/>
                <a:cs typeface="Verdana"/>
                <a:sym typeface="Verdana"/>
              </a:rPr>
              <a:t>Entrepreneurs should be open to adjusting strategies </a:t>
            </a:r>
            <a:r>
              <a:rPr lang="en-IE" sz="2000">
                <a:solidFill>
                  <a:schemeClr val="lt1"/>
                </a:solidFill>
                <a:latin typeface="Verdana"/>
                <a:ea typeface="Verdana"/>
                <a:cs typeface="Verdana"/>
                <a:sym typeface="Verdana"/>
              </a:rPr>
              <a:t>based on feedback, performance metrics, and external factors to ensure continued alignment with overarching business objectives.</a:t>
            </a:r>
            <a:endParaRPr sz="2000">
              <a:solidFill>
                <a:schemeClr val="lt1"/>
              </a:solidFill>
              <a:latin typeface="Verdana"/>
              <a:ea typeface="Verdana"/>
              <a:cs typeface="Verdana"/>
              <a:sym typeface="Verdan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g29adb9cbc44_0_316"/>
          <p:cNvPicPr preferRelativeResize="0"/>
          <p:nvPr/>
        </p:nvPicPr>
        <p:blipFill rotWithShape="1">
          <a:blip r:embed="rId3">
            <a:alphaModFix/>
          </a:blip>
          <a:srcRect b="0" l="0" r="0" t="0"/>
          <a:stretch/>
        </p:blipFill>
        <p:spPr>
          <a:xfrm>
            <a:off x="1550575" y="2018900"/>
            <a:ext cx="5227676" cy="3856599"/>
          </a:xfrm>
          <a:prstGeom prst="rect">
            <a:avLst/>
          </a:prstGeom>
          <a:noFill/>
          <a:ln>
            <a:noFill/>
          </a:ln>
        </p:spPr>
      </p:pic>
      <p:sp>
        <p:nvSpPr>
          <p:cNvPr id="199" name="Google Shape;199;g29adb9cbc44_0_316"/>
          <p:cNvSpPr txBox="1"/>
          <p:nvPr/>
        </p:nvSpPr>
        <p:spPr>
          <a:xfrm>
            <a:off x="1941563" y="2508100"/>
            <a:ext cx="4445700" cy="28782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None/>
            </a:pPr>
            <a:r>
              <a:rPr b="1" lang="en-IE" sz="2000">
                <a:solidFill>
                  <a:schemeClr val="lt1"/>
                </a:solidFill>
                <a:latin typeface="Verdana"/>
                <a:ea typeface="Verdana"/>
                <a:cs typeface="Verdana"/>
                <a:sym typeface="Verdana"/>
              </a:rPr>
              <a:t>Transparent communication with stakeholders is essential for maintaining alignment. </a:t>
            </a:r>
            <a:r>
              <a:rPr lang="en-IE" sz="2000">
                <a:solidFill>
                  <a:schemeClr val="lt1"/>
                </a:solidFill>
                <a:latin typeface="Verdana"/>
                <a:ea typeface="Verdana"/>
                <a:cs typeface="Verdana"/>
                <a:sym typeface="Verdana"/>
              </a:rPr>
              <a:t>Entrepreneurs should articulate the rationale behind strategic decisions, emphasising how each choice contributes to the venture's long-term success.</a:t>
            </a:r>
            <a:endParaRPr i="0" sz="2000" u="none" cap="none" strike="noStrike">
              <a:solidFill>
                <a:schemeClr val="lt1"/>
              </a:solidFill>
              <a:latin typeface="Verdana"/>
              <a:ea typeface="Verdana"/>
              <a:cs typeface="Verdana"/>
              <a:sym typeface="Verdana"/>
            </a:endParaRPr>
          </a:p>
        </p:txBody>
      </p:sp>
      <p:sp>
        <p:nvSpPr>
          <p:cNvPr id="200" name="Google Shape;200;g29adb9cbc44_0_316"/>
          <p:cNvSpPr txBox="1"/>
          <p:nvPr>
            <p:ph type="title"/>
          </p:nvPr>
        </p:nvSpPr>
        <p:spPr>
          <a:xfrm>
            <a:off x="426599" y="4750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Aligning decisions with long-term business goals</a:t>
            </a:r>
            <a:endParaRPr b="1">
              <a:solidFill>
                <a:srgbClr val="6C911C"/>
              </a:solidFill>
              <a:latin typeface="Verdana"/>
              <a:ea typeface="Verdana"/>
              <a:cs typeface="Verdana"/>
              <a:sym typeface="Verdana"/>
            </a:endParaRPr>
          </a:p>
        </p:txBody>
      </p:sp>
      <p:pic>
        <p:nvPicPr>
          <p:cNvPr id="201" name="Google Shape;201;g29adb9cbc44_0_316"/>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207" name="Google Shape;207;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208" name="Google Shape;208;p6"/>
          <p:cNvPicPr preferRelativeResize="0"/>
          <p:nvPr/>
        </p:nvPicPr>
        <p:blipFill rotWithShape="1">
          <a:blip r:embed="rId4">
            <a:alphaModFix/>
          </a:blip>
          <a:srcRect b="0" l="0" r="0" t="0"/>
          <a:stretch/>
        </p:blipFill>
        <p:spPr>
          <a:xfrm>
            <a:off x="3980873" y="836540"/>
            <a:ext cx="2863183" cy="2871260"/>
          </a:xfrm>
          <a:prstGeom prst="rect">
            <a:avLst/>
          </a:prstGeom>
          <a:noFill/>
          <a:ln>
            <a:noFill/>
          </a:ln>
        </p:spPr>
      </p:pic>
      <p:pic>
        <p:nvPicPr>
          <p:cNvPr id="209" name="Google Shape;209;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210" name="Google Shape;210;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211" name="Google Shape;211;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212" name="Google Shape;212;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