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Lst>
  <p:sldSz cy="6858000" cx="12192000"/>
  <p:notesSz cx="6858000" cy="9144000"/>
  <p:embeddedFontLst>
    <p:embeddedFont>
      <p:font typeface="Quattrocento Sans"/>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7" roundtripDataSignature="AMtx7mghgXiNlj6KjYsetoHr7kwNeh64c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QuattrocentoSans-regular.fntdata"/><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italic.fntdata"/><Relationship Id="rId14" Type="http://schemas.openxmlformats.org/officeDocument/2006/relationships/font" Target="fonts/QuattrocentoSans-bold.fntdata"/><Relationship Id="rId17" Type="http://customschemas.google.com/relationships/presentationmetadata" Target="metadata"/><Relationship Id="rId16" Type="http://schemas.openxmlformats.org/officeDocument/2006/relationships/font" Target="fonts/Quattrocento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9a873e2453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29a873e2453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9a873e2453_1_1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g29a873e2453_1_1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9a873e2453_1_2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g29a873e2453_1_2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9a873e2453_1_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8" name="Google Shape;178;g29a873e2453_1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9a873e2453_1_30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7" name="Google Shape;187;g29a873e2453_1_3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9a873e2453_1_4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6" name="Google Shape;196;g29a873e2453_1_4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5" name="Google Shape;20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0.png"/><Relationship Id="rId7" Type="http://schemas.openxmlformats.org/officeDocument/2006/relationships/image" Target="../media/image4.pn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956685" y="1773451"/>
            <a:ext cx="3303150" cy="3311075"/>
          </a:xfrm>
          <a:prstGeom prst="rect">
            <a:avLst/>
          </a:prstGeom>
          <a:noFill/>
          <a:ln>
            <a:noFill/>
          </a:ln>
        </p:spPr>
      </p:pic>
      <p:sp>
        <p:nvSpPr>
          <p:cNvPr id="146" name="Google Shape;146;p1"/>
          <p:cNvSpPr txBox="1"/>
          <p:nvPr/>
        </p:nvSpPr>
        <p:spPr>
          <a:xfrm>
            <a:off x="4600800" y="3557424"/>
            <a:ext cx="5418600" cy="10722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IE" sz="3600">
                <a:solidFill>
                  <a:srgbClr val="3F7818"/>
                </a:solidFill>
                <a:latin typeface="Quattrocento Sans"/>
                <a:ea typeface="Quattrocento Sans"/>
                <a:cs typeface="Quattrocento Sans"/>
                <a:sym typeface="Quattrocento Sans"/>
              </a:rPr>
              <a:t>Entrepreneurial Skills</a:t>
            </a:r>
            <a:endParaRPr b="1" sz="4000">
              <a:solidFill>
                <a:srgbClr val="3F7818"/>
              </a:solidFill>
              <a:latin typeface="Verdana"/>
              <a:ea typeface="Verdana"/>
              <a:cs typeface="Verdana"/>
              <a:sym typeface="Verdana"/>
            </a:endParaRPr>
          </a:p>
          <a:p>
            <a:pPr indent="0" lvl="0" marL="0" rtl="0" algn="l">
              <a:spcBef>
                <a:spcPts val="0"/>
              </a:spcBef>
              <a:spcAft>
                <a:spcPts val="0"/>
              </a:spcAft>
              <a:buNone/>
            </a:pPr>
            <a:r>
              <a:rPr b="1" lang="en-IE" sz="4000">
                <a:solidFill>
                  <a:srgbClr val="3F7818"/>
                </a:solidFill>
                <a:latin typeface="Verdana"/>
                <a:ea typeface="Verdana"/>
                <a:cs typeface="Verdana"/>
                <a:sym typeface="Verdana"/>
              </a:rPr>
              <a:t>Managerial Soft Skills: </a:t>
            </a:r>
            <a:r>
              <a:rPr lang="en-IE" sz="4000">
                <a:solidFill>
                  <a:srgbClr val="3F7818"/>
                </a:solidFill>
                <a:latin typeface="Verdana"/>
                <a:ea typeface="Verdana"/>
                <a:cs typeface="Verdana"/>
                <a:sym typeface="Verdana"/>
              </a:rPr>
              <a:t>Effective</a:t>
            </a:r>
            <a:endParaRPr sz="4000">
              <a:solidFill>
                <a:srgbClr val="3F7818"/>
              </a:solidFill>
              <a:latin typeface="Verdana"/>
              <a:ea typeface="Verdana"/>
              <a:cs typeface="Verdana"/>
              <a:sym typeface="Verdana"/>
            </a:endParaRPr>
          </a:p>
          <a:p>
            <a:pPr indent="0" lvl="0" marL="0" rtl="0" algn="l">
              <a:spcBef>
                <a:spcPts val="0"/>
              </a:spcBef>
              <a:spcAft>
                <a:spcPts val="0"/>
              </a:spcAft>
              <a:buNone/>
            </a:pPr>
            <a:r>
              <a:rPr lang="en-IE" sz="4000">
                <a:solidFill>
                  <a:srgbClr val="3F7818"/>
                </a:solidFill>
                <a:latin typeface="Verdana"/>
                <a:ea typeface="Verdana"/>
                <a:cs typeface="Verdana"/>
                <a:sym typeface="Verdana"/>
              </a:rPr>
              <a:t>Communication</a:t>
            </a:r>
            <a:endParaRPr sz="4000">
              <a:solidFill>
                <a:srgbClr val="3F7818"/>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g29a873e2453_1_0"/>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52" name="Google Shape;152;g29a873e2453_1_0"/>
          <p:cNvSpPr txBox="1"/>
          <p:nvPr/>
        </p:nvSpPr>
        <p:spPr>
          <a:xfrm>
            <a:off x="850150" y="2241400"/>
            <a:ext cx="3911700" cy="34116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b="1" lang="en-IE" sz="1900">
                <a:solidFill>
                  <a:schemeClr val="lt1"/>
                </a:solidFill>
                <a:latin typeface="Verdana"/>
                <a:ea typeface="Verdana"/>
                <a:cs typeface="Verdana"/>
                <a:sym typeface="Verdana"/>
              </a:rPr>
              <a:t>Clear and concise communication</a:t>
            </a:r>
            <a:r>
              <a:rPr lang="en-IE" sz="1900">
                <a:solidFill>
                  <a:schemeClr val="lt1"/>
                </a:solidFill>
                <a:latin typeface="Verdana"/>
                <a:ea typeface="Verdana"/>
                <a:cs typeface="Verdana"/>
                <a:sym typeface="Verdana"/>
              </a:rPr>
              <a:t> is paramount in the constantly developing world of entrepreneurship. Entrepreneurs must convey their ideas, expectations, and various business strategies in a manner that stakeholders can easily understand</a:t>
            </a:r>
            <a:r>
              <a:rPr lang="en-IE" sz="1900">
                <a:solidFill>
                  <a:schemeClr val="lt1"/>
                </a:solidFill>
                <a:latin typeface="Verdana"/>
                <a:ea typeface="Verdana"/>
                <a:cs typeface="Verdana"/>
                <a:sym typeface="Verdana"/>
              </a:rPr>
              <a:t>.</a:t>
            </a:r>
            <a:endParaRPr sz="1900">
              <a:solidFill>
                <a:schemeClr val="lt1"/>
              </a:solidFill>
              <a:latin typeface="Verdana"/>
              <a:ea typeface="Verdana"/>
              <a:cs typeface="Verdana"/>
              <a:sym typeface="Verdana"/>
            </a:endParaRPr>
          </a:p>
        </p:txBody>
      </p:sp>
      <p:pic>
        <p:nvPicPr>
          <p:cNvPr id="153" name="Google Shape;153;g29a873e2453_1_0"/>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54" name="Google Shape;154;g29a873e2453_1_0"/>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55" name="Google Shape;155;g29a873e2453_1_0"/>
          <p:cNvSpPr txBox="1"/>
          <p:nvPr/>
        </p:nvSpPr>
        <p:spPr>
          <a:xfrm>
            <a:off x="5431675" y="2284900"/>
            <a:ext cx="3911700" cy="2616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Clr>
                <a:schemeClr val="dk1"/>
              </a:buClr>
              <a:buSzPts val="1100"/>
              <a:buFont typeface="Arial"/>
              <a:buNone/>
            </a:pPr>
            <a:r>
              <a:rPr lang="en-IE" sz="2000">
                <a:solidFill>
                  <a:schemeClr val="lt1"/>
                </a:solidFill>
                <a:latin typeface="Verdana"/>
                <a:ea typeface="Verdana"/>
                <a:cs typeface="Verdana"/>
                <a:sym typeface="Verdana"/>
              </a:rPr>
              <a:t>Whether communicating with team members, investors, or clients, </a:t>
            </a:r>
            <a:r>
              <a:rPr b="1" lang="en-IE" sz="2000">
                <a:solidFill>
                  <a:schemeClr val="lt1"/>
                </a:solidFill>
                <a:latin typeface="Verdana"/>
                <a:ea typeface="Verdana"/>
                <a:cs typeface="Verdana"/>
                <a:sym typeface="Verdana"/>
              </a:rPr>
              <a:t>being adaptable </a:t>
            </a:r>
            <a:r>
              <a:rPr lang="en-IE" sz="2000">
                <a:solidFill>
                  <a:schemeClr val="lt1"/>
                </a:solidFill>
                <a:latin typeface="Verdana"/>
                <a:ea typeface="Verdana"/>
                <a:cs typeface="Verdana"/>
                <a:sym typeface="Verdana"/>
              </a:rPr>
              <a:t>ensures that an entrepreneur’s message resonates effectively with diverse groups.</a:t>
            </a:r>
            <a:endParaRPr b="1" sz="2000">
              <a:solidFill>
                <a:schemeClr val="lt1"/>
              </a:solidFill>
              <a:latin typeface="Verdana"/>
              <a:ea typeface="Verdana"/>
              <a:cs typeface="Verdana"/>
              <a:sym typeface="Verdana"/>
            </a:endParaRPr>
          </a:p>
        </p:txBody>
      </p:sp>
      <p:sp>
        <p:nvSpPr>
          <p:cNvPr id="156" name="Google Shape;156;g29a873e2453_1_0"/>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Verbal communication strategies</a:t>
            </a:r>
            <a:endParaRPr b="1">
              <a:solidFill>
                <a:srgbClr val="6C911C"/>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g29a873e2453_1_143"/>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62" name="Google Shape;162;g29a873e2453_1_143"/>
          <p:cNvSpPr txBox="1"/>
          <p:nvPr/>
        </p:nvSpPr>
        <p:spPr>
          <a:xfrm>
            <a:off x="848350" y="2153950"/>
            <a:ext cx="3915300" cy="35865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lang="en-IE" sz="2000">
                <a:solidFill>
                  <a:schemeClr val="lt1"/>
                </a:solidFill>
                <a:latin typeface="Verdana"/>
                <a:ea typeface="Verdana"/>
                <a:cs typeface="Verdana"/>
                <a:sym typeface="Verdana"/>
              </a:rPr>
              <a:t>Entrepreneurs often find themselves in situations where they must persuade and influence others. Thus, developing the ability to create compelling narratives and present convincing arguments is vital for gaining support and securing partnerships.</a:t>
            </a:r>
            <a:endParaRPr b="1" sz="2000">
              <a:solidFill>
                <a:schemeClr val="lt1"/>
              </a:solidFill>
              <a:latin typeface="Verdana"/>
              <a:ea typeface="Verdana"/>
              <a:cs typeface="Verdana"/>
              <a:sym typeface="Verdana"/>
            </a:endParaRPr>
          </a:p>
        </p:txBody>
      </p:sp>
      <p:sp>
        <p:nvSpPr>
          <p:cNvPr id="163" name="Google Shape;163;g29a873e2453_1_143"/>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Verbal communication strategies</a:t>
            </a:r>
            <a:endParaRPr b="1">
              <a:solidFill>
                <a:srgbClr val="6C911C"/>
              </a:solidFill>
              <a:latin typeface="Verdana"/>
              <a:ea typeface="Verdana"/>
              <a:cs typeface="Verdana"/>
              <a:sym typeface="Verdana"/>
            </a:endParaRPr>
          </a:p>
        </p:txBody>
      </p:sp>
      <p:pic>
        <p:nvPicPr>
          <p:cNvPr id="164" name="Google Shape;164;g29a873e2453_1_143"/>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65" name="Google Shape;165;g29a873e2453_1_143"/>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66" name="Google Shape;166;g29a873e2453_1_143"/>
          <p:cNvSpPr txBox="1"/>
          <p:nvPr/>
        </p:nvSpPr>
        <p:spPr>
          <a:xfrm>
            <a:off x="5475775" y="2284900"/>
            <a:ext cx="3823500" cy="3324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lang="en-IE" sz="2000">
                <a:solidFill>
                  <a:schemeClr val="lt1"/>
                </a:solidFill>
                <a:latin typeface="Verdana"/>
                <a:ea typeface="Verdana"/>
                <a:cs typeface="Verdana"/>
                <a:sym typeface="Verdana"/>
              </a:rPr>
              <a:t>Confidence in communication inspires trust; therefore, entrepreneurs should strive to communicate authentically, projecting confidence in their ideas and decisions to instil confidence in others.</a:t>
            </a:r>
            <a:endParaRPr b="1" sz="2000">
              <a:solidFill>
                <a:schemeClr val="lt1"/>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9a873e2453_1_295"/>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2" name="Google Shape;172;g29a873e2453_1_295"/>
          <p:cNvSpPr txBox="1"/>
          <p:nvPr/>
        </p:nvSpPr>
        <p:spPr>
          <a:xfrm>
            <a:off x="649200" y="2099825"/>
            <a:ext cx="8471100" cy="2314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1. </a:t>
            </a:r>
            <a:r>
              <a:rPr lang="en-IE" sz="2000">
                <a:solidFill>
                  <a:schemeClr val="dk1"/>
                </a:solidFill>
                <a:latin typeface="Verdana"/>
                <a:ea typeface="Verdana"/>
                <a:cs typeface="Verdana"/>
                <a:sym typeface="Verdana"/>
              </a:rPr>
              <a:t>Maintaining a professional tone in written communication is essential as it contributes to a positive and credible image.</a:t>
            </a:r>
            <a:endParaRPr b="1"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2. </a:t>
            </a:r>
            <a:r>
              <a:rPr lang="en-IE" sz="2000">
                <a:solidFill>
                  <a:schemeClr val="dk1"/>
                </a:solidFill>
                <a:latin typeface="Verdana"/>
                <a:ea typeface="Verdana"/>
                <a:cs typeface="Verdana"/>
                <a:sym typeface="Verdana"/>
              </a:rPr>
              <a:t>Like verbal communication, written communication demands transparency. Entrepreneurs should master conveying complex ideas clearly and understandably through emails, reports, or business plans.</a:t>
            </a:r>
            <a:endParaRPr b="1" sz="2000">
              <a:solidFill>
                <a:schemeClr val="dk1"/>
              </a:solidFill>
              <a:latin typeface="Verdana"/>
              <a:ea typeface="Verdana"/>
              <a:cs typeface="Verdana"/>
              <a:sym typeface="Verdana"/>
            </a:endParaRPr>
          </a:p>
        </p:txBody>
      </p:sp>
      <p:sp>
        <p:nvSpPr>
          <p:cNvPr id="173" name="Google Shape;173;g29a873e2453_1_295"/>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74" name="Google Shape;174;g29a873e2453_1_295"/>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75" name="Google Shape;175;g29a873e2453_1_295"/>
          <p:cNvSpPr txBox="1"/>
          <p:nvPr>
            <p:ph type="title"/>
          </p:nvPr>
        </p:nvSpPr>
        <p:spPr>
          <a:xfrm>
            <a:off x="482524" y="5226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Written communication techniques</a:t>
            </a:r>
            <a:endParaRPr>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29a873e2453_1_153"/>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81" name="Google Shape;181;g29a873e2453_1_153"/>
          <p:cNvSpPr txBox="1"/>
          <p:nvPr/>
        </p:nvSpPr>
        <p:spPr>
          <a:xfrm>
            <a:off x="649200" y="2099825"/>
            <a:ext cx="84711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3. </a:t>
            </a:r>
            <a:r>
              <a:rPr lang="en-IE" sz="2000">
                <a:solidFill>
                  <a:schemeClr val="dk1"/>
                </a:solidFill>
                <a:latin typeface="Verdana"/>
                <a:ea typeface="Verdana"/>
                <a:cs typeface="Verdana"/>
                <a:sym typeface="Verdana"/>
              </a:rPr>
              <a:t>A successful entrepreneur should always consider the audience when crafting written messages. Therefore, one should tailor the language and tone to suit the recipient, whether a formal business proposal for investors or a more casual internal memo.</a:t>
            </a:r>
            <a:endParaRPr b="1"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4. </a:t>
            </a:r>
            <a:r>
              <a:rPr lang="en-IE" sz="2000">
                <a:solidFill>
                  <a:schemeClr val="dk1"/>
                </a:solidFill>
                <a:latin typeface="Verdana"/>
                <a:ea typeface="Verdana"/>
                <a:cs typeface="Verdana"/>
                <a:sym typeface="Verdana"/>
              </a:rPr>
              <a:t>Entrepreneurs should leverage technology to enhance written communication, utilising collaboration tools, email etiquette and crafting engaging content for digital platforms.</a:t>
            </a:r>
            <a:endParaRPr b="1" sz="2000">
              <a:solidFill>
                <a:schemeClr val="dk1"/>
              </a:solidFill>
              <a:latin typeface="Verdana"/>
              <a:ea typeface="Verdana"/>
              <a:cs typeface="Verdana"/>
              <a:sym typeface="Verdana"/>
            </a:endParaRPr>
          </a:p>
        </p:txBody>
      </p:sp>
      <p:sp>
        <p:nvSpPr>
          <p:cNvPr id="182" name="Google Shape;182;g29a873e2453_1_153"/>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83" name="Google Shape;183;g29a873e2453_1_153"/>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84" name="Google Shape;184;g29a873e2453_1_153"/>
          <p:cNvSpPr txBox="1"/>
          <p:nvPr>
            <p:ph type="title"/>
          </p:nvPr>
        </p:nvSpPr>
        <p:spPr>
          <a:xfrm>
            <a:off x="482524" y="5226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Written communication techniques</a:t>
            </a:r>
            <a:endParaRPr>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29a873e2453_1_304"/>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0" name="Google Shape;190;g29a873e2453_1_304"/>
          <p:cNvSpPr/>
          <p:nvPr/>
        </p:nvSpPr>
        <p:spPr>
          <a:xfrm>
            <a:off x="1192450" y="1595188"/>
            <a:ext cx="7664100" cy="41409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91" name="Google Shape;191;g29a873e2453_1_304"/>
          <p:cNvSpPr txBox="1"/>
          <p:nvPr/>
        </p:nvSpPr>
        <p:spPr>
          <a:xfrm>
            <a:off x="1357600" y="1800250"/>
            <a:ext cx="7333800" cy="37308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Listening with empathy</a:t>
            </a:r>
            <a:r>
              <a:rPr lang="en-IE" sz="2000">
                <a:solidFill>
                  <a:schemeClr val="dk1"/>
                </a:solidFill>
                <a:latin typeface="Verdana"/>
                <a:ea typeface="Verdana"/>
                <a:cs typeface="Verdana"/>
                <a:sym typeface="Verdana"/>
              </a:rPr>
              <a:t> is crucial for understanding team members' perspectives and other stakeholders. Entrepreneurs who practice empathetic listening build stronger relationships and make more informed decisions.</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lang="en-IE" sz="2000">
                <a:solidFill>
                  <a:schemeClr val="dk1"/>
                </a:solidFill>
                <a:latin typeface="Verdana"/>
                <a:ea typeface="Verdana"/>
                <a:cs typeface="Verdana"/>
                <a:sym typeface="Verdana"/>
              </a:rPr>
              <a:t>Entrepreneurs should </a:t>
            </a:r>
            <a:r>
              <a:rPr b="1" lang="en-IE" sz="2000">
                <a:solidFill>
                  <a:schemeClr val="dk1"/>
                </a:solidFill>
                <a:latin typeface="Verdana"/>
                <a:ea typeface="Verdana"/>
                <a:cs typeface="Verdana"/>
                <a:sym typeface="Verdana"/>
              </a:rPr>
              <a:t>avoid making assumptions</a:t>
            </a:r>
            <a:r>
              <a:rPr lang="en-IE" sz="2000">
                <a:solidFill>
                  <a:schemeClr val="dk1"/>
                </a:solidFill>
                <a:latin typeface="Verdana"/>
                <a:ea typeface="Verdana"/>
                <a:cs typeface="Verdana"/>
                <a:sym typeface="Verdana"/>
              </a:rPr>
              <a:t> and </a:t>
            </a:r>
            <a:r>
              <a:rPr b="1" lang="en-IE" sz="2000">
                <a:solidFill>
                  <a:schemeClr val="dk1"/>
                </a:solidFill>
                <a:latin typeface="Verdana"/>
                <a:ea typeface="Verdana"/>
                <a:cs typeface="Verdana"/>
                <a:sym typeface="Verdana"/>
              </a:rPr>
              <a:t>seek clarification</a:t>
            </a:r>
            <a:r>
              <a:rPr lang="en-IE" sz="2000">
                <a:solidFill>
                  <a:schemeClr val="dk1"/>
                </a:solidFill>
                <a:latin typeface="Verdana"/>
                <a:ea typeface="Verdana"/>
                <a:cs typeface="Verdana"/>
                <a:sym typeface="Verdana"/>
              </a:rPr>
              <a:t> during conversations. Clarifying and confirming information demonstrates a commitment to truly understanding the communicated message.</a:t>
            </a:r>
            <a:endParaRPr sz="2000">
              <a:solidFill>
                <a:schemeClr val="dk1"/>
              </a:solidFill>
              <a:latin typeface="Verdana"/>
              <a:ea typeface="Verdana"/>
              <a:cs typeface="Verdana"/>
              <a:sym typeface="Verdana"/>
            </a:endParaRPr>
          </a:p>
        </p:txBody>
      </p:sp>
      <p:pic>
        <p:nvPicPr>
          <p:cNvPr id="192" name="Google Shape;192;g29a873e2453_1_304"/>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93" name="Google Shape;193;g29a873e2453_1_304"/>
          <p:cNvSpPr txBox="1"/>
          <p:nvPr/>
        </p:nvSpPr>
        <p:spPr>
          <a:xfrm>
            <a:off x="868749" y="580300"/>
            <a:ext cx="7530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Active listening skills</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29a873e2453_1_456"/>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99" name="Google Shape;199;g29a873e2453_1_456"/>
          <p:cNvSpPr/>
          <p:nvPr/>
        </p:nvSpPr>
        <p:spPr>
          <a:xfrm>
            <a:off x="1192450" y="1595188"/>
            <a:ext cx="7664100" cy="41409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200" name="Google Shape;200;g29a873e2453_1_456"/>
          <p:cNvSpPr txBox="1"/>
          <p:nvPr/>
        </p:nvSpPr>
        <p:spPr>
          <a:xfrm>
            <a:off x="1481500" y="1977250"/>
            <a:ext cx="7086000" cy="33768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lang="en-IE" sz="2000">
                <a:solidFill>
                  <a:schemeClr val="dk1"/>
                </a:solidFill>
                <a:latin typeface="Verdana"/>
                <a:ea typeface="Verdana"/>
                <a:cs typeface="Verdana"/>
                <a:sym typeface="Verdana"/>
              </a:rPr>
              <a:t>Entrepreneurs can enhance their understanding by </a:t>
            </a:r>
            <a:r>
              <a:rPr b="1" lang="en-IE" sz="2000">
                <a:solidFill>
                  <a:schemeClr val="dk1"/>
                </a:solidFill>
                <a:latin typeface="Verdana"/>
                <a:ea typeface="Verdana"/>
                <a:cs typeface="Verdana"/>
                <a:sym typeface="Verdana"/>
              </a:rPr>
              <a:t>asking thoughtful, clarifying questions.</a:t>
            </a:r>
            <a:r>
              <a:rPr lang="en-IE" sz="2000">
                <a:solidFill>
                  <a:schemeClr val="dk1"/>
                </a:solidFill>
                <a:latin typeface="Verdana"/>
                <a:ea typeface="Verdana"/>
                <a:cs typeface="Verdana"/>
                <a:sym typeface="Verdana"/>
              </a:rPr>
              <a:t> This demonstrates active engagement and ensures all parties are on the same page.</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Attention to non-verbal cues,</a:t>
            </a:r>
            <a:r>
              <a:rPr lang="en-IE" sz="2000">
                <a:solidFill>
                  <a:schemeClr val="dk1"/>
                </a:solidFill>
                <a:latin typeface="Verdana"/>
                <a:ea typeface="Verdana"/>
                <a:cs typeface="Verdana"/>
                <a:sym typeface="Verdana"/>
              </a:rPr>
              <a:t> such as body language and tone of voice, is integral to active listening. Entrepreneurs who are attuned to these cues gain deeper insights into the emotions and intentions behind the communicated message.</a:t>
            </a:r>
            <a:endParaRPr sz="2000">
              <a:solidFill>
                <a:schemeClr val="dk1"/>
              </a:solidFill>
              <a:latin typeface="Verdana"/>
              <a:ea typeface="Verdana"/>
              <a:cs typeface="Verdana"/>
              <a:sym typeface="Verdana"/>
            </a:endParaRPr>
          </a:p>
        </p:txBody>
      </p:sp>
      <p:pic>
        <p:nvPicPr>
          <p:cNvPr id="201" name="Google Shape;201;g29a873e2453_1_456"/>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02" name="Google Shape;202;g29a873e2453_1_456"/>
          <p:cNvSpPr txBox="1"/>
          <p:nvPr/>
        </p:nvSpPr>
        <p:spPr>
          <a:xfrm>
            <a:off x="868749" y="580300"/>
            <a:ext cx="75309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Active listening skills</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08" name="Google Shape;208;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09" name="Google Shape;209;p6"/>
          <p:cNvPicPr preferRelativeResize="0"/>
          <p:nvPr/>
        </p:nvPicPr>
        <p:blipFill rotWithShape="1">
          <a:blip r:embed="rId4">
            <a:alphaModFix/>
          </a:blip>
          <a:srcRect b="0" l="0" r="0" t="0"/>
          <a:stretch/>
        </p:blipFill>
        <p:spPr>
          <a:xfrm>
            <a:off x="3980873" y="557740"/>
            <a:ext cx="2863183" cy="2871260"/>
          </a:xfrm>
          <a:prstGeom prst="rect">
            <a:avLst/>
          </a:prstGeom>
          <a:noFill/>
          <a:ln>
            <a:noFill/>
          </a:ln>
        </p:spPr>
      </p:pic>
      <p:pic>
        <p:nvPicPr>
          <p:cNvPr id="210" name="Google Shape;210;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11" name="Google Shape;211;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12" name="Google Shape;212;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13" name="Google Shape;213;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