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6858000" cx="12192000"/>
  <p:notesSz cx="6858000" cy="9144000"/>
  <p:embeddedFontLst>
    <p:embeddedFont>
      <p:font typeface="Quattrocento Sans"/>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7" roundtripDataSignature="AMtx7mhx6zQPOA3XUG6ae0q0wPEt+bEn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QuattrocentoSans-regular.fntdata"/><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QuattrocentoSans-italic.fntdata"/><Relationship Id="rId14" Type="http://schemas.openxmlformats.org/officeDocument/2006/relationships/font" Target="fonts/QuattrocentoSans-bold.fntdata"/><Relationship Id="rId17" Type="http://customschemas.google.com/relationships/presentationmetadata" Target="metadata"/><Relationship Id="rId16" Type="http://schemas.openxmlformats.org/officeDocument/2006/relationships/font" Target="fonts/Quattrocento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9a5969a4cb_0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g29a5969a4cb_0_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9a5969a4cb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9" name="Google Shape;169;g29a5969a4cb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9a5969a4cb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9" name="Google Shape;179;g29a5969a4cb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9a5969a4cb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9" name="Google Shape;189;g29a5969a4cb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9" name="Google Shape;199;p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9" name="Google Shape;20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5.png"/><Relationship Id="rId8"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p:nvPr/>
        </p:nvSpPr>
        <p:spPr>
          <a:xfrm rot="10800000">
            <a:off x="3174" y="1270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p1"/>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145" name="Google Shape;145;p1"/>
          <p:cNvPicPr preferRelativeResize="0"/>
          <p:nvPr/>
        </p:nvPicPr>
        <p:blipFill rotWithShape="1">
          <a:blip r:embed="rId4">
            <a:alphaModFix/>
          </a:blip>
          <a:srcRect b="0" l="0" r="0" t="0"/>
          <a:stretch/>
        </p:blipFill>
        <p:spPr>
          <a:xfrm>
            <a:off x="956685" y="1773451"/>
            <a:ext cx="3303150" cy="3311075"/>
          </a:xfrm>
          <a:prstGeom prst="rect">
            <a:avLst/>
          </a:prstGeom>
          <a:noFill/>
          <a:ln>
            <a:noFill/>
          </a:ln>
        </p:spPr>
      </p:pic>
      <p:sp>
        <p:nvSpPr>
          <p:cNvPr id="146" name="Google Shape;146;p1"/>
          <p:cNvSpPr txBox="1"/>
          <p:nvPr/>
        </p:nvSpPr>
        <p:spPr>
          <a:xfrm>
            <a:off x="4600800" y="3199599"/>
            <a:ext cx="5418600" cy="10722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IE" sz="3600">
                <a:solidFill>
                  <a:srgbClr val="3F7818"/>
                </a:solidFill>
                <a:latin typeface="Quattrocento Sans"/>
                <a:ea typeface="Quattrocento Sans"/>
                <a:cs typeface="Quattrocento Sans"/>
                <a:sym typeface="Quattrocento Sans"/>
              </a:rPr>
              <a:t>Entrepreneurial Skills</a:t>
            </a:r>
            <a:endParaRPr b="1" sz="4000">
              <a:solidFill>
                <a:srgbClr val="3F7818"/>
              </a:solidFill>
              <a:latin typeface="Verdana"/>
              <a:ea typeface="Verdana"/>
              <a:cs typeface="Verdana"/>
              <a:sym typeface="Verdana"/>
            </a:endParaRPr>
          </a:p>
          <a:p>
            <a:pPr indent="0" lvl="0" marL="0" rtl="0" algn="l">
              <a:spcBef>
                <a:spcPts val="0"/>
              </a:spcBef>
              <a:spcAft>
                <a:spcPts val="0"/>
              </a:spcAft>
              <a:buNone/>
            </a:pPr>
            <a:r>
              <a:rPr b="1" lang="en-IE" sz="4000">
                <a:solidFill>
                  <a:srgbClr val="3F7818"/>
                </a:solidFill>
                <a:latin typeface="Verdana"/>
                <a:ea typeface="Verdana"/>
                <a:cs typeface="Verdana"/>
                <a:sym typeface="Verdana"/>
              </a:rPr>
              <a:t>Managerial Soft </a:t>
            </a:r>
            <a:r>
              <a:rPr b="1" lang="en-IE" sz="4000">
                <a:solidFill>
                  <a:srgbClr val="3F7818"/>
                </a:solidFill>
                <a:latin typeface="Verdana"/>
                <a:ea typeface="Verdana"/>
                <a:cs typeface="Verdana"/>
                <a:sym typeface="Verdana"/>
              </a:rPr>
              <a:t>Skills: </a:t>
            </a:r>
            <a:r>
              <a:rPr lang="en-IE" sz="4000">
                <a:solidFill>
                  <a:srgbClr val="3F7818"/>
                </a:solidFill>
                <a:latin typeface="Verdana"/>
                <a:ea typeface="Verdana"/>
                <a:cs typeface="Verdana"/>
                <a:sym typeface="Verdana"/>
              </a:rPr>
              <a:t>Leadership</a:t>
            </a:r>
            <a:endParaRPr sz="4000">
              <a:solidFill>
                <a:srgbClr val="3F7818"/>
              </a:solidFill>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2" name="Google Shape;152;p2"/>
          <p:cNvSpPr/>
          <p:nvPr/>
        </p:nvSpPr>
        <p:spPr>
          <a:xfrm>
            <a:off x="1217490" y="2101556"/>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53" name="Google Shape;153;p2"/>
          <p:cNvSpPr txBox="1"/>
          <p:nvPr/>
        </p:nvSpPr>
        <p:spPr>
          <a:xfrm>
            <a:off x="1456521" y="2394901"/>
            <a:ext cx="70143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IE" sz="3600">
                <a:solidFill>
                  <a:srgbClr val="3F7818"/>
                </a:solidFill>
                <a:latin typeface="Quattrocento Sans"/>
                <a:ea typeface="Quattrocento Sans"/>
                <a:cs typeface="Quattrocento Sans"/>
                <a:sym typeface="Quattrocento Sans"/>
              </a:rPr>
              <a:t>Transformational Leadership</a:t>
            </a:r>
            <a:endParaRPr i="0" sz="3600" u="none" cap="none" strike="noStrike">
              <a:solidFill>
                <a:srgbClr val="3F7818"/>
              </a:solidFill>
              <a:latin typeface="Quattrocento Sans"/>
              <a:ea typeface="Quattrocento Sans"/>
              <a:cs typeface="Quattrocento Sans"/>
              <a:sym typeface="Quattrocento Sans"/>
            </a:endParaRPr>
          </a:p>
        </p:txBody>
      </p:sp>
      <p:sp>
        <p:nvSpPr>
          <p:cNvPr id="154" name="Google Shape;154;p2"/>
          <p:cNvSpPr txBox="1"/>
          <p:nvPr/>
        </p:nvSpPr>
        <p:spPr>
          <a:xfrm>
            <a:off x="1542400" y="3315350"/>
            <a:ext cx="7014300" cy="1462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None/>
            </a:pPr>
            <a:r>
              <a:rPr lang="en-IE" sz="2000">
                <a:solidFill>
                  <a:schemeClr val="dk1"/>
                </a:solidFill>
                <a:latin typeface="Verdana"/>
                <a:ea typeface="Verdana"/>
                <a:cs typeface="Verdana"/>
                <a:sym typeface="Verdana"/>
              </a:rPr>
              <a:t>It is focused on inspiring and motivating teams to exceed expectations and achieve extraordinary outcomes. Leaders in this style often foster a culture of innovation and continuous improvement.</a:t>
            </a:r>
            <a:endParaRPr sz="2000">
              <a:solidFill>
                <a:schemeClr val="dk1"/>
              </a:solidFill>
              <a:latin typeface="Quattrocento Sans"/>
              <a:ea typeface="Quattrocento Sans"/>
              <a:cs typeface="Quattrocento Sans"/>
              <a:sym typeface="Quattrocento Sans"/>
            </a:endParaRPr>
          </a:p>
        </p:txBody>
      </p:sp>
      <p:pic>
        <p:nvPicPr>
          <p:cNvPr id="155" name="Google Shape;155;p2"/>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
        <p:nvSpPr>
          <p:cNvPr id="156" name="Google Shape;156;p2"/>
          <p:cNvSpPr txBox="1"/>
          <p:nvPr/>
        </p:nvSpPr>
        <p:spPr>
          <a:xfrm>
            <a:off x="1192521" y="637176"/>
            <a:ext cx="70143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Quattrocento Sans"/>
                <a:ea typeface="Quattrocento Sans"/>
                <a:cs typeface="Quattrocento Sans"/>
                <a:sym typeface="Quattrocento Sans"/>
              </a:rPr>
              <a:t>Understanding different leadership styles</a:t>
            </a:r>
            <a:endParaRPr b="1" i="0" sz="3600" u="none" cap="none" strike="noStrike">
              <a:solidFill>
                <a:srgbClr val="3F7818"/>
              </a:solidFill>
              <a:latin typeface="Quattrocento Sans"/>
              <a:ea typeface="Quattrocento Sans"/>
              <a:cs typeface="Quattrocento Sans"/>
              <a:sym typeface="Quattrocen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29a5969a4cb_0_28"/>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2" name="Google Shape;162;g29a5969a4cb_0_28"/>
          <p:cNvSpPr/>
          <p:nvPr/>
        </p:nvSpPr>
        <p:spPr>
          <a:xfrm>
            <a:off x="1217490" y="2101556"/>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63" name="Google Shape;163;g29a5969a4cb_0_28"/>
          <p:cNvSpPr txBox="1"/>
          <p:nvPr/>
        </p:nvSpPr>
        <p:spPr>
          <a:xfrm>
            <a:off x="1456521" y="2394901"/>
            <a:ext cx="70143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IE" sz="3600">
                <a:solidFill>
                  <a:srgbClr val="3F7818"/>
                </a:solidFill>
                <a:latin typeface="Quattrocento Sans"/>
                <a:ea typeface="Quattrocento Sans"/>
                <a:cs typeface="Quattrocento Sans"/>
                <a:sym typeface="Quattrocento Sans"/>
              </a:rPr>
              <a:t>Laissez-Faire</a:t>
            </a:r>
            <a:r>
              <a:rPr lang="en-IE" sz="3600">
                <a:solidFill>
                  <a:srgbClr val="3F7818"/>
                </a:solidFill>
                <a:latin typeface="Quattrocento Sans"/>
                <a:ea typeface="Quattrocento Sans"/>
                <a:cs typeface="Quattrocento Sans"/>
                <a:sym typeface="Quattrocento Sans"/>
              </a:rPr>
              <a:t> Leadership</a:t>
            </a:r>
            <a:endParaRPr i="0" sz="3600" u="none" cap="none" strike="noStrike">
              <a:solidFill>
                <a:srgbClr val="3F7818"/>
              </a:solidFill>
              <a:latin typeface="Quattrocento Sans"/>
              <a:ea typeface="Quattrocento Sans"/>
              <a:cs typeface="Quattrocento Sans"/>
              <a:sym typeface="Quattrocento Sans"/>
            </a:endParaRPr>
          </a:p>
        </p:txBody>
      </p:sp>
      <p:sp>
        <p:nvSpPr>
          <p:cNvPr id="164" name="Google Shape;164;g29a5969a4cb_0_28"/>
          <p:cNvSpPr txBox="1"/>
          <p:nvPr/>
        </p:nvSpPr>
        <p:spPr>
          <a:xfrm>
            <a:off x="1542400" y="3315350"/>
            <a:ext cx="7014300" cy="1462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None/>
            </a:pPr>
            <a:r>
              <a:rPr lang="en-IE" sz="2000">
                <a:solidFill>
                  <a:schemeClr val="dk1"/>
                </a:solidFill>
                <a:latin typeface="Verdana"/>
                <a:ea typeface="Verdana"/>
                <a:cs typeface="Verdana"/>
                <a:sym typeface="Verdana"/>
              </a:rPr>
              <a:t>It involves a hands-off approach, allowing team members considerable autonomy. This style is effective when working with a highly skilled and self-motivated team.</a:t>
            </a:r>
            <a:endParaRPr sz="2000">
              <a:solidFill>
                <a:schemeClr val="dk1"/>
              </a:solidFill>
              <a:latin typeface="Verdana"/>
              <a:ea typeface="Verdana"/>
              <a:cs typeface="Verdana"/>
              <a:sym typeface="Verdana"/>
            </a:endParaRPr>
          </a:p>
        </p:txBody>
      </p:sp>
      <p:pic>
        <p:nvPicPr>
          <p:cNvPr id="165" name="Google Shape;165;g29a5969a4cb_0_28"/>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66" name="Google Shape;166;g29a5969a4cb_0_28"/>
          <p:cNvSpPr txBox="1"/>
          <p:nvPr/>
        </p:nvSpPr>
        <p:spPr>
          <a:xfrm>
            <a:off x="1192521" y="637176"/>
            <a:ext cx="70143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Quattrocento Sans"/>
                <a:ea typeface="Quattrocento Sans"/>
                <a:cs typeface="Quattrocento Sans"/>
                <a:sym typeface="Quattrocento Sans"/>
              </a:rPr>
              <a:t>Understanding different leadership styles</a:t>
            </a:r>
            <a:endParaRPr b="1" i="0" sz="3600" u="none" cap="none" strike="noStrike">
              <a:solidFill>
                <a:srgbClr val="3F7818"/>
              </a:solidFill>
              <a:latin typeface="Quattrocento Sans"/>
              <a:ea typeface="Quattrocento Sans"/>
              <a:cs typeface="Quattrocento Sans"/>
              <a:sym typeface="Quattrocento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9a5969a4cb_0_10"/>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72" name="Google Shape;172;g29a5969a4cb_0_10"/>
          <p:cNvSpPr/>
          <p:nvPr/>
        </p:nvSpPr>
        <p:spPr>
          <a:xfrm>
            <a:off x="1217490" y="2101556"/>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73" name="Google Shape;173;g29a5969a4cb_0_10"/>
          <p:cNvSpPr txBox="1"/>
          <p:nvPr/>
        </p:nvSpPr>
        <p:spPr>
          <a:xfrm>
            <a:off x="1456521" y="2394901"/>
            <a:ext cx="70143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IE" sz="3600">
                <a:solidFill>
                  <a:srgbClr val="3F7818"/>
                </a:solidFill>
                <a:latin typeface="Quattrocento Sans"/>
                <a:ea typeface="Quattrocento Sans"/>
                <a:cs typeface="Quattrocento Sans"/>
                <a:sym typeface="Quattrocento Sans"/>
              </a:rPr>
              <a:t>Servant</a:t>
            </a:r>
            <a:r>
              <a:rPr lang="en-IE" sz="3600">
                <a:solidFill>
                  <a:srgbClr val="3F7818"/>
                </a:solidFill>
                <a:latin typeface="Quattrocento Sans"/>
                <a:ea typeface="Quattrocento Sans"/>
                <a:cs typeface="Quattrocento Sans"/>
                <a:sym typeface="Quattrocento Sans"/>
              </a:rPr>
              <a:t> Leadership</a:t>
            </a:r>
            <a:endParaRPr i="0" sz="3600" u="none" cap="none" strike="noStrike">
              <a:solidFill>
                <a:srgbClr val="3F7818"/>
              </a:solidFill>
              <a:latin typeface="Quattrocento Sans"/>
              <a:ea typeface="Quattrocento Sans"/>
              <a:cs typeface="Quattrocento Sans"/>
              <a:sym typeface="Quattrocento Sans"/>
            </a:endParaRPr>
          </a:p>
        </p:txBody>
      </p:sp>
      <p:sp>
        <p:nvSpPr>
          <p:cNvPr id="174" name="Google Shape;174;g29a5969a4cb_0_10"/>
          <p:cNvSpPr txBox="1"/>
          <p:nvPr/>
        </p:nvSpPr>
        <p:spPr>
          <a:xfrm>
            <a:off x="1542400" y="3315350"/>
            <a:ext cx="7014300" cy="1462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None/>
            </a:pPr>
            <a:r>
              <a:rPr lang="en-IE" sz="2000">
                <a:solidFill>
                  <a:schemeClr val="dk1"/>
                </a:solidFill>
                <a:latin typeface="Verdana"/>
                <a:ea typeface="Verdana"/>
                <a:cs typeface="Verdana"/>
                <a:sym typeface="Verdana"/>
              </a:rPr>
              <a:t>It is rooted in the idea of serving others first, this style emphasises empathy, collaboration, and the development of team members. Servant leaders prioritise the well-being of their team.</a:t>
            </a:r>
            <a:endParaRPr sz="2000">
              <a:solidFill>
                <a:schemeClr val="dk1"/>
              </a:solidFill>
              <a:latin typeface="Quattrocento Sans"/>
              <a:ea typeface="Quattrocento Sans"/>
              <a:cs typeface="Quattrocento Sans"/>
              <a:sym typeface="Quattrocento Sans"/>
            </a:endParaRPr>
          </a:p>
        </p:txBody>
      </p:sp>
      <p:pic>
        <p:nvPicPr>
          <p:cNvPr id="175" name="Google Shape;175;g29a5969a4cb_0_10"/>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76" name="Google Shape;176;g29a5969a4cb_0_10"/>
          <p:cNvSpPr txBox="1"/>
          <p:nvPr/>
        </p:nvSpPr>
        <p:spPr>
          <a:xfrm>
            <a:off x="1192521" y="637176"/>
            <a:ext cx="70143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Quattrocento Sans"/>
                <a:ea typeface="Quattrocento Sans"/>
                <a:cs typeface="Quattrocento Sans"/>
                <a:sym typeface="Quattrocento Sans"/>
              </a:rPr>
              <a:t>Understanding different leadership styles</a:t>
            </a:r>
            <a:endParaRPr b="1" i="0" sz="3600" u="none" cap="none" strike="noStrike">
              <a:solidFill>
                <a:srgbClr val="3F7818"/>
              </a:solidFill>
              <a:latin typeface="Quattrocento Sans"/>
              <a:ea typeface="Quattrocento Sans"/>
              <a:cs typeface="Quattrocento Sans"/>
              <a:sym typeface="Quattrocen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g29a5969a4cb_0_1"/>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82" name="Google Shape;182;g29a5969a4cb_0_1"/>
          <p:cNvSpPr/>
          <p:nvPr/>
        </p:nvSpPr>
        <p:spPr>
          <a:xfrm>
            <a:off x="1217490" y="2101556"/>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83" name="Google Shape;183;g29a5969a4cb_0_1"/>
          <p:cNvSpPr txBox="1"/>
          <p:nvPr/>
        </p:nvSpPr>
        <p:spPr>
          <a:xfrm>
            <a:off x="1456521" y="2394901"/>
            <a:ext cx="70143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IE" sz="3600">
                <a:solidFill>
                  <a:srgbClr val="3F7818"/>
                </a:solidFill>
                <a:latin typeface="Quattrocento Sans"/>
                <a:ea typeface="Quattrocento Sans"/>
                <a:cs typeface="Quattrocento Sans"/>
                <a:sym typeface="Quattrocento Sans"/>
              </a:rPr>
              <a:t>Transactional</a:t>
            </a:r>
            <a:r>
              <a:rPr lang="en-IE" sz="3600">
                <a:solidFill>
                  <a:srgbClr val="3F7818"/>
                </a:solidFill>
                <a:latin typeface="Quattrocento Sans"/>
                <a:ea typeface="Quattrocento Sans"/>
                <a:cs typeface="Quattrocento Sans"/>
                <a:sym typeface="Quattrocento Sans"/>
              </a:rPr>
              <a:t> Leadership</a:t>
            </a:r>
            <a:endParaRPr i="0" sz="3600" u="none" cap="none" strike="noStrike">
              <a:solidFill>
                <a:srgbClr val="3F7818"/>
              </a:solidFill>
              <a:latin typeface="Quattrocento Sans"/>
              <a:ea typeface="Quattrocento Sans"/>
              <a:cs typeface="Quattrocento Sans"/>
              <a:sym typeface="Quattrocento Sans"/>
            </a:endParaRPr>
          </a:p>
        </p:txBody>
      </p:sp>
      <p:sp>
        <p:nvSpPr>
          <p:cNvPr id="184" name="Google Shape;184;g29a5969a4cb_0_1"/>
          <p:cNvSpPr txBox="1"/>
          <p:nvPr/>
        </p:nvSpPr>
        <p:spPr>
          <a:xfrm>
            <a:off x="1542400" y="3315350"/>
            <a:ext cx="7014300" cy="1462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None/>
            </a:pPr>
            <a:r>
              <a:rPr lang="en-IE" sz="2000">
                <a:solidFill>
                  <a:schemeClr val="dk1"/>
                </a:solidFill>
                <a:latin typeface="Verdana"/>
                <a:ea typeface="Verdana"/>
                <a:cs typeface="Verdana"/>
                <a:sym typeface="Verdana"/>
              </a:rPr>
              <a:t>It emphasizes structure, organisation, and clear expectations. Transactional leaders use rewards and consequences to drive performance and ensure adherence to established norms.</a:t>
            </a:r>
            <a:endParaRPr sz="2000">
              <a:solidFill>
                <a:schemeClr val="dk1"/>
              </a:solidFill>
              <a:latin typeface="Quattrocento Sans"/>
              <a:ea typeface="Quattrocento Sans"/>
              <a:cs typeface="Quattrocento Sans"/>
              <a:sym typeface="Quattrocento Sans"/>
            </a:endParaRPr>
          </a:p>
        </p:txBody>
      </p:sp>
      <p:pic>
        <p:nvPicPr>
          <p:cNvPr id="185" name="Google Shape;185;g29a5969a4cb_0_1"/>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86" name="Google Shape;186;g29a5969a4cb_0_1"/>
          <p:cNvSpPr txBox="1"/>
          <p:nvPr/>
        </p:nvSpPr>
        <p:spPr>
          <a:xfrm>
            <a:off x="1192521" y="637176"/>
            <a:ext cx="70143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Quattrocento Sans"/>
                <a:ea typeface="Quattrocento Sans"/>
                <a:cs typeface="Quattrocento Sans"/>
                <a:sym typeface="Quattrocento Sans"/>
              </a:rPr>
              <a:t>Understanding different leadership styles</a:t>
            </a:r>
            <a:endParaRPr b="1" i="0" sz="3600" u="none" cap="none" strike="noStrike">
              <a:solidFill>
                <a:srgbClr val="3F7818"/>
              </a:solidFill>
              <a:latin typeface="Quattrocento Sans"/>
              <a:ea typeface="Quattrocento Sans"/>
              <a:cs typeface="Quattrocento Sans"/>
              <a:sym typeface="Quattrocento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29a5969a4cb_0_19"/>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92" name="Google Shape;192;g29a5969a4cb_0_19"/>
          <p:cNvSpPr/>
          <p:nvPr/>
        </p:nvSpPr>
        <p:spPr>
          <a:xfrm>
            <a:off x="1217490" y="2101556"/>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93" name="Google Shape;193;g29a5969a4cb_0_19"/>
          <p:cNvSpPr txBox="1"/>
          <p:nvPr/>
        </p:nvSpPr>
        <p:spPr>
          <a:xfrm>
            <a:off x="1456521" y="2394901"/>
            <a:ext cx="70143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IE" sz="3600">
                <a:solidFill>
                  <a:srgbClr val="3F7818"/>
                </a:solidFill>
                <a:latin typeface="Quattrocento Sans"/>
                <a:ea typeface="Quattrocento Sans"/>
                <a:cs typeface="Quattrocento Sans"/>
                <a:sym typeface="Quattrocento Sans"/>
              </a:rPr>
              <a:t>Autocratic</a:t>
            </a:r>
            <a:r>
              <a:rPr lang="en-IE" sz="3600">
                <a:solidFill>
                  <a:srgbClr val="3F7818"/>
                </a:solidFill>
                <a:latin typeface="Quattrocento Sans"/>
                <a:ea typeface="Quattrocento Sans"/>
                <a:cs typeface="Quattrocento Sans"/>
                <a:sym typeface="Quattrocento Sans"/>
              </a:rPr>
              <a:t> Leadership</a:t>
            </a:r>
            <a:endParaRPr i="0" sz="3600" u="none" cap="none" strike="noStrike">
              <a:solidFill>
                <a:srgbClr val="3F7818"/>
              </a:solidFill>
              <a:latin typeface="Quattrocento Sans"/>
              <a:ea typeface="Quattrocento Sans"/>
              <a:cs typeface="Quattrocento Sans"/>
              <a:sym typeface="Quattrocento Sans"/>
            </a:endParaRPr>
          </a:p>
        </p:txBody>
      </p:sp>
      <p:sp>
        <p:nvSpPr>
          <p:cNvPr id="194" name="Google Shape;194;g29a5969a4cb_0_19"/>
          <p:cNvSpPr txBox="1"/>
          <p:nvPr/>
        </p:nvSpPr>
        <p:spPr>
          <a:xfrm>
            <a:off x="1542400" y="3315350"/>
            <a:ext cx="7014300" cy="1462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None/>
            </a:pPr>
            <a:r>
              <a:rPr lang="en-IE" sz="2000">
                <a:solidFill>
                  <a:schemeClr val="dk1"/>
                </a:solidFill>
                <a:latin typeface="Verdana"/>
                <a:ea typeface="Verdana"/>
                <a:cs typeface="Verdana"/>
                <a:sym typeface="Verdana"/>
              </a:rPr>
              <a:t>It is characterized by centralised decision-making, where the leader holds significant authority. This style is effective in situations requiring quick and decisive action.</a:t>
            </a:r>
            <a:endParaRPr sz="2000">
              <a:solidFill>
                <a:schemeClr val="dk1"/>
              </a:solidFill>
              <a:latin typeface="Quattrocento Sans"/>
              <a:ea typeface="Quattrocento Sans"/>
              <a:cs typeface="Quattrocento Sans"/>
              <a:sym typeface="Quattrocento Sans"/>
            </a:endParaRPr>
          </a:p>
        </p:txBody>
      </p:sp>
      <p:pic>
        <p:nvPicPr>
          <p:cNvPr id="195" name="Google Shape;195;g29a5969a4cb_0_19"/>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96" name="Google Shape;196;g29a5969a4cb_0_19"/>
          <p:cNvSpPr txBox="1"/>
          <p:nvPr/>
        </p:nvSpPr>
        <p:spPr>
          <a:xfrm>
            <a:off x="1192521" y="637176"/>
            <a:ext cx="70143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Quattrocento Sans"/>
                <a:ea typeface="Quattrocento Sans"/>
                <a:cs typeface="Quattrocento Sans"/>
                <a:sym typeface="Quattrocento Sans"/>
              </a:rPr>
              <a:t>Understanding different leadership styles</a:t>
            </a:r>
            <a:endParaRPr b="1" i="0" sz="3600" u="none" cap="none" strike="noStrike">
              <a:solidFill>
                <a:srgbClr val="3F7818"/>
              </a:solidFill>
              <a:latin typeface="Quattrocento Sans"/>
              <a:ea typeface="Quattrocento Sans"/>
              <a:cs typeface="Quattrocento Sans"/>
              <a:sym typeface="Quattrocento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4"/>
          <p:cNvSpPr txBox="1"/>
          <p:nvPr/>
        </p:nvSpPr>
        <p:spPr>
          <a:xfrm>
            <a:off x="763998" y="950025"/>
            <a:ext cx="84222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Quattrocento Sans"/>
                <a:ea typeface="Quattrocento Sans"/>
                <a:cs typeface="Quattrocento Sans"/>
                <a:sym typeface="Quattrocento Sans"/>
              </a:rPr>
              <a:t>How to identify the most effective leadership style for different situations?</a:t>
            </a:r>
            <a:endParaRPr b="1" i="0" sz="3600" u="none" cap="none" strike="noStrike">
              <a:solidFill>
                <a:srgbClr val="3F7818"/>
              </a:solidFill>
              <a:latin typeface="Quattrocento Sans"/>
              <a:ea typeface="Quattrocento Sans"/>
              <a:cs typeface="Quattrocento Sans"/>
              <a:sym typeface="Quattrocento Sans"/>
            </a:endParaRPr>
          </a:p>
        </p:txBody>
      </p:sp>
      <p:sp>
        <p:nvSpPr>
          <p:cNvPr id="202" name="Google Shape;202;p4"/>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03" name="Google Shape;203;p4"/>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04" name="Google Shape;204;p4"/>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05" name="Google Shape;205;p4"/>
          <p:cNvSpPr txBox="1"/>
          <p:nvPr/>
        </p:nvSpPr>
        <p:spPr>
          <a:xfrm>
            <a:off x="964072" y="2502075"/>
            <a:ext cx="7078994"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3200" u="none" cap="none" strike="noStrike">
              <a:solidFill>
                <a:srgbClr val="3F7818"/>
              </a:solidFill>
              <a:latin typeface="Quattrocento Sans"/>
              <a:ea typeface="Quattrocento Sans"/>
              <a:cs typeface="Quattrocento Sans"/>
              <a:sym typeface="Quattrocento Sans"/>
            </a:endParaRPr>
          </a:p>
        </p:txBody>
      </p:sp>
      <p:sp>
        <p:nvSpPr>
          <p:cNvPr id="206" name="Google Shape;206;p4"/>
          <p:cNvSpPr txBox="1"/>
          <p:nvPr/>
        </p:nvSpPr>
        <p:spPr>
          <a:xfrm>
            <a:off x="1288400" y="2600225"/>
            <a:ext cx="7014300" cy="2170200"/>
          </a:xfrm>
          <a:prstGeom prst="rect">
            <a:avLst/>
          </a:prstGeom>
          <a:noFill/>
          <a:ln>
            <a:noFill/>
          </a:ln>
        </p:spPr>
        <p:txBody>
          <a:bodyPr anchorCtr="0" anchor="t" bIns="45700" lIns="91425" spcFirstLastPara="1" rIns="91425" wrap="square" tIns="45700">
            <a:spAutoFit/>
          </a:bodyPr>
          <a:lstStyle/>
          <a:p>
            <a:pPr indent="-355600" lvl="0" marL="457200" rtl="0" algn="just">
              <a:lnSpc>
                <a:spcPct val="115000"/>
              </a:lnSpc>
              <a:spcBef>
                <a:spcPts val="0"/>
              </a:spcBef>
              <a:spcAft>
                <a:spcPts val="0"/>
              </a:spcAft>
              <a:buClr>
                <a:schemeClr val="dk1"/>
              </a:buClr>
              <a:buSzPts val="2000"/>
              <a:buFont typeface="Verdana"/>
              <a:buAutoNum type="arabicPeriod"/>
            </a:pPr>
            <a:r>
              <a:rPr i="1" lang="en-IE" sz="2000">
                <a:solidFill>
                  <a:schemeClr val="dk1"/>
                </a:solidFill>
                <a:latin typeface="Verdana"/>
                <a:ea typeface="Verdana"/>
                <a:cs typeface="Verdana"/>
                <a:sym typeface="Verdana"/>
              </a:rPr>
              <a:t>Understand the situation</a:t>
            </a:r>
            <a:endParaRPr i="1" sz="2000">
              <a:solidFill>
                <a:schemeClr val="dk1"/>
              </a:solidFill>
              <a:latin typeface="Verdana"/>
              <a:ea typeface="Verdana"/>
              <a:cs typeface="Verdana"/>
              <a:sym typeface="Verdana"/>
            </a:endParaRPr>
          </a:p>
          <a:p>
            <a:pPr indent="-355600" lvl="0" marL="457200" rtl="0" algn="just">
              <a:lnSpc>
                <a:spcPct val="115000"/>
              </a:lnSpc>
              <a:spcBef>
                <a:spcPts val="0"/>
              </a:spcBef>
              <a:spcAft>
                <a:spcPts val="0"/>
              </a:spcAft>
              <a:buClr>
                <a:schemeClr val="dk1"/>
              </a:buClr>
              <a:buSzPts val="2000"/>
              <a:buFont typeface="Verdana"/>
              <a:buAutoNum type="arabicPeriod"/>
            </a:pPr>
            <a:r>
              <a:rPr i="1" lang="en-IE" sz="2000">
                <a:solidFill>
                  <a:schemeClr val="dk1"/>
                </a:solidFill>
                <a:latin typeface="Verdana"/>
                <a:ea typeface="Verdana"/>
                <a:cs typeface="Verdana"/>
                <a:sym typeface="Verdana"/>
              </a:rPr>
              <a:t>Know your team</a:t>
            </a:r>
            <a:endParaRPr i="1" sz="2000">
              <a:solidFill>
                <a:schemeClr val="dk1"/>
              </a:solidFill>
              <a:latin typeface="Verdana"/>
              <a:ea typeface="Verdana"/>
              <a:cs typeface="Verdana"/>
              <a:sym typeface="Verdana"/>
            </a:endParaRPr>
          </a:p>
          <a:p>
            <a:pPr indent="-355600" lvl="0" marL="457200" rtl="0" algn="just">
              <a:lnSpc>
                <a:spcPct val="115000"/>
              </a:lnSpc>
              <a:spcBef>
                <a:spcPts val="0"/>
              </a:spcBef>
              <a:spcAft>
                <a:spcPts val="0"/>
              </a:spcAft>
              <a:buClr>
                <a:schemeClr val="dk1"/>
              </a:buClr>
              <a:buSzPts val="2000"/>
              <a:buFont typeface="Verdana"/>
              <a:buAutoNum type="arabicPeriod"/>
            </a:pPr>
            <a:r>
              <a:rPr i="1" lang="en-IE" sz="2000">
                <a:solidFill>
                  <a:schemeClr val="dk1"/>
                </a:solidFill>
                <a:latin typeface="Verdana"/>
                <a:ea typeface="Verdana"/>
                <a:cs typeface="Verdana"/>
                <a:sym typeface="Verdana"/>
              </a:rPr>
              <a:t>Consider individual differences</a:t>
            </a:r>
            <a:endParaRPr i="1" sz="2000">
              <a:solidFill>
                <a:schemeClr val="dk1"/>
              </a:solidFill>
              <a:latin typeface="Verdana"/>
              <a:ea typeface="Verdana"/>
              <a:cs typeface="Verdana"/>
              <a:sym typeface="Verdana"/>
            </a:endParaRPr>
          </a:p>
          <a:p>
            <a:pPr indent="-355600" lvl="0" marL="457200" rtl="0" algn="just">
              <a:lnSpc>
                <a:spcPct val="115000"/>
              </a:lnSpc>
              <a:spcBef>
                <a:spcPts val="0"/>
              </a:spcBef>
              <a:spcAft>
                <a:spcPts val="0"/>
              </a:spcAft>
              <a:buClr>
                <a:schemeClr val="dk1"/>
              </a:buClr>
              <a:buSzPts val="2000"/>
              <a:buFont typeface="Verdana"/>
              <a:buAutoNum type="arabicPeriod"/>
            </a:pPr>
            <a:r>
              <a:rPr i="1" lang="en-IE" sz="2000">
                <a:solidFill>
                  <a:schemeClr val="dk1"/>
                </a:solidFill>
                <a:latin typeface="Verdana"/>
                <a:ea typeface="Verdana"/>
                <a:cs typeface="Verdana"/>
                <a:sym typeface="Verdana"/>
              </a:rPr>
              <a:t>Be adaptable and flexible</a:t>
            </a:r>
            <a:endParaRPr i="1" sz="2000">
              <a:solidFill>
                <a:schemeClr val="dk1"/>
              </a:solidFill>
              <a:latin typeface="Verdana"/>
              <a:ea typeface="Verdana"/>
              <a:cs typeface="Verdana"/>
              <a:sym typeface="Verdana"/>
            </a:endParaRPr>
          </a:p>
          <a:p>
            <a:pPr indent="-355600" lvl="0" marL="457200" rtl="0" algn="just">
              <a:lnSpc>
                <a:spcPct val="115000"/>
              </a:lnSpc>
              <a:spcBef>
                <a:spcPts val="0"/>
              </a:spcBef>
              <a:spcAft>
                <a:spcPts val="0"/>
              </a:spcAft>
              <a:buClr>
                <a:schemeClr val="dk1"/>
              </a:buClr>
              <a:buSzPts val="2000"/>
              <a:buFont typeface="Verdana"/>
              <a:buAutoNum type="arabicPeriod"/>
            </a:pPr>
            <a:r>
              <a:rPr i="1" lang="en-IE" sz="2000">
                <a:solidFill>
                  <a:schemeClr val="dk1"/>
                </a:solidFill>
                <a:latin typeface="Verdana"/>
                <a:ea typeface="Verdana"/>
                <a:cs typeface="Verdana"/>
                <a:sym typeface="Verdana"/>
              </a:rPr>
              <a:t>Remember about clear communication</a:t>
            </a:r>
            <a:endParaRPr i="1" sz="2000">
              <a:solidFill>
                <a:schemeClr val="dk1"/>
              </a:solidFill>
              <a:latin typeface="Verdana"/>
              <a:ea typeface="Verdana"/>
              <a:cs typeface="Verdana"/>
              <a:sym typeface="Verdana"/>
            </a:endParaRPr>
          </a:p>
          <a:p>
            <a:pPr indent="-355600" lvl="0" marL="457200" rtl="0" algn="just">
              <a:lnSpc>
                <a:spcPct val="115000"/>
              </a:lnSpc>
              <a:spcBef>
                <a:spcPts val="0"/>
              </a:spcBef>
              <a:spcAft>
                <a:spcPts val="0"/>
              </a:spcAft>
              <a:buClr>
                <a:schemeClr val="dk1"/>
              </a:buClr>
              <a:buSzPts val="2000"/>
              <a:buFont typeface="Verdana"/>
              <a:buAutoNum type="arabicPeriod"/>
            </a:pPr>
            <a:r>
              <a:rPr i="1" lang="en-IE" sz="2000">
                <a:solidFill>
                  <a:schemeClr val="dk1"/>
                </a:solidFill>
                <a:latin typeface="Verdana"/>
                <a:ea typeface="Verdana"/>
                <a:cs typeface="Verdana"/>
                <a:sym typeface="Verdana"/>
              </a:rPr>
              <a:t>Consider the overall of your organisation</a:t>
            </a:r>
            <a:endParaRPr i="1" sz="2000">
              <a:solidFill>
                <a:schemeClr val="dk1"/>
              </a:solidFill>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212" name="Google Shape;212;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213" name="Google Shape;213;p6"/>
          <p:cNvPicPr preferRelativeResize="0"/>
          <p:nvPr/>
        </p:nvPicPr>
        <p:blipFill rotWithShape="1">
          <a:blip r:embed="rId4">
            <a:alphaModFix/>
          </a:blip>
          <a:srcRect b="0" l="0" r="0" t="0"/>
          <a:stretch/>
        </p:blipFill>
        <p:spPr>
          <a:xfrm>
            <a:off x="4023198" y="1086915"/>
            <a:ext cx="2863183" cy="2871260"/>
          </a:xfrm>
          <a:prstGeom prst="rect">
            <a:avLst/>
          </a:prstGeom>
          <a:noFill/>
          <a:ln>
            <a:noFill/>
          </a:ln>
        </p:spPr>
      </p:pic>
      <p:pic>
        <p:nvPicPr>
          <p:cNvPr id="214" name="Google Shape;214;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215" name="Google Shape;215;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216" name="Google Shape;216;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217" name="Google Shape;217;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