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6858000" cx="12192000"/>
  <p:notesSz cx="6858000" cy="9144000"/>
  <p:embeddedFontLst>
    <p:embeddedFont>
      <p:font typeface="Quattrocento Sans"/>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9" roundtripDataSignature="AMtx7mieFrp3XY4yfEDHKSZctkBWYt2v+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QuattrocentoSans-regular.fntdata"/><Relationship Id="rId14" Type="http://schemas.openxmlformats.org/officeDocument/2006/relationships/slide" Target="slides/slide10.xml"/><Relationship Id="rId17" Type="http://schemas.openxmlformats.org/officeDocument/2006/relationships/font" Target="fonts/QuattrocentoSans-italic.fntdata"/><Relationship Id="rId16" Type="http://schemas.openxmlformats.org/officeDocument/2006/relationships/font" Target="fonts/QuattrocentoSans-bold.fntdata"/><Relationship Id="rId5" Type="http://schemas.openxmlformats.org/officeDocument/2006/relationships/slide" Target="slides/slide1.xml"/><Relationship Id="rId19" Type="http://customschemas.google.com/relationships/presentationmetadata" Target="metadata"/><Relationship Id="rId6" Type="http://schemas.openxmlformats.org/officeDocument/2006/relationships/slide" Target="slides/slide2.xml"/><Relationship Id="rId18" Type="http://schemas.openxmlformats.org/officeDocument/2006/relationships/font" Target="fonts/QuattrocentoSans-bold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7" name="Google Shape;22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9a67bd2dfc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g29a67bd2dfc_0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9a67bd2dfc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9" name="Google Shape;159;g29a67bd2dfc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9" name="Google Shape;16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9a67bd2dfc_0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9" name="Google Shape;179;g29a67bd2dfc_0_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9a67bd2dfc_0_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9" name="Google Shape;189;g29a67bd2dfc_0_3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9" name="Google Shape;19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9a67bd2dfc_0_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9" name="Google Shape;209;g29a67bd2dfc_0_4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8" name="Google Shape;21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showMasterSp="0" type="title">
  <p:cSld name="TITLE">
    <p:spTree>
      <p:nvGrpSpPr>
        <p:cNvPr id="22"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25" name="Google Shape;25;p8"/>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26" name="Google Shape;26;p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27" name="Google Shape;27;p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fmla="val 100000" name="adj"/>
              </a:avLst>
            </a:prstGeom>
            <a:solidFill>
              <a:schemeClr val="accen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30" name="Google Shape;30;p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31" name="Google Shape;31;p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32" name="Google Shape;32;p8"/>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p:nvPr/>
          </p:nvSpPr>
          <p:spPr>
            <a:xfrm rot="10800000">
              <a:off x="0" y="0"/>
              <a:ext cx="842596" cy="5666154"/>
            </a:xfrm>
            <a:prstGeom prst="triangle">
              <a:avLst>
                <a:gd fmla="val 10000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8"/>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8"/>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bildtext">
  <p:cSld name="Titel och bildtext">
    <p:spTree>
      <p:nvGrpSpPr>
        <p:cNvPr id="90" name="Shape 90"/>
        <p:cNvGrpSpPr/>
        <p:nvPr/>
      </p:nvGrpSpPr>
      <p:grpSpPr>
        <a:xfrm>
          <a:off x="0" y="0"/>
          <a:ext cx="0" cy="0"/>
          <a:chOff x="0" y="0"/>
          <a:chExt cx="0" cy="0"/>
        </a:xfrm>
      </p:grpSpPr>
      <p:sp>
        <p:nvSpPr>
          <p:cNvPr id="91" name="Google Shape;91;p17"/>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7"/>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 med beskrivning">
  <p:cSld name="Citat med beskrivning">
    <p:spTree>
      <p:nvGrpSpPr>
        <p:cNvPr id="96" name="Shape 96"/>
        <p:cNvGrpSpPr/>
        <p:nvPr/>
      </p:nvGrpSpPr>
      <p:grpSpPr>
        <a:xfrm>
          <a:off x="0" y="0"/>
          <a:ext cx="0" cy="0"/>
          <a:chOff x="0" y="0"/>
          <a:chExt cx="0" cy="0"/>
        </a:xfrm>
      </p:grpSpPr>
      <p:sp>
        <p:nvSpPr>
          <p:cNvPr id="97" name="Google Shape;97;p18"/>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8"/>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18"/>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18"/>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800" u="none" cap="none" strike="noStrike">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p:cSld name="Namnkort">
    <p:spTree>
      <p:nvGrpSpPr>
        <p:cNvPr id="105" name="Shape 105"/>
        <p:cNvGrpSpPr/>
        <p:nvPr/>
      </p:nvGrpSpPr>
      <p:grpSpPr>
        <a:xfrm>
          <a:off x="0" y="0"/>
          <a:ext cx="0" cy="0"/>
          <a:chOff x="0" y="0"/>
          <a:chExt cx="0" cy="0"/>
        </a:xfrm>
      </p:grpSpPr>
      <p:sp>
        <p:nvSpPr>
          <p:cNvPr id="106" name="Google Shape;106;p19"/>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9"/>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för citat">
  <p:cSld name="Namnkort för citat">
    <p:spTree>
      <p:nvGrpSpPr>
        <p:cNvPr id="111" name="Shape 111"/>
        <p:cNvGrpSpPr/>
        <p:nvPr/>
      </p:nvGrpSpPr>
      <p:grpSpPr>
        <a:xfrm>
          <a:off x="0" y="0"/>
          <a:ext cx="0" cy="0"/>
          <a:chOff x="0" y="0"/>
          <a:chExt cx="0" cy="0"/>
        </a:xfrm>
      </p:grpSpPr>
      <p:sp>
        <p:nvSpPr>
          <p:cNvPr id="112" name="Google Shape;112;p20"/>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0"/>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20"/>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20"/>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nt eller falskt">
  <p:cSld name="Sant eller falskt">
    <p:spTree>
      <p:nvGrpSpPr>
        <p:cNvPr id="120" name="Shape 120"/>
        <p:cNvGrpSpPr/>
        <p:nvPr/>
      </p:nvGrpSpPr>
      <p:grpSpPr>
        <a:xfrm>
          <a:off x="0" y="0"/>
          <a:ext cx="0" cy="0"/>
          <a:chOff x="0" y="0"/>
          <a:chExt cx="0" cy="0"/>
        </a:xfrm>
      </p:grpSpPr>
      <p:sp>
        <p:nvSpPr>
          <p:cNvPr id="121" name="Google Shape;121;p21"/>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2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lodrät text" type="vertTx">
  <p:cSld name="VERTICAL_TEXT">
    <p:spTree>
      <p:nvGrpSpPr>
        <p:cNvPr id="127" name="Shape 127"/>
        <p:cNvGrpSpPr/>
        <p:nvPr/>
      </p:nvGrpSpPr>
      <p:grpSpPr>
        <a:xfrm>
          <a:off x="0" y="0"/>
          <a:ext cx="0" cy="0"/>
          <a:chOff x="0" y="0"/>
          <a:chExt cx="0" cy="0"/>
        </a:xfrm>
      </p:grpSpPr>
      <p:sp>
        <p:nvSpPr>
          <p:cNvPr id="128" name="Google Shape;128;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2"/>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ät rubrik och text" type="vertTitleAndTx">
  <p:cSld name="VERTICAL_TITLE_AND_VERTICAL_TEXT">
    <p:spTree>
      <p:nvGrpSpPr>
        <p:cNvPr id="133" name="Shape 133"/>
        <p:cNvGrpSpPr/>
        <p:nvPr/>
      </p:nvGrpSpPr>
      <p:grpSpPr>
        <a:xfrm>
          <a:off x="0" y="0"/>
          <a:ext cx="0" cy="0"/>
          <a:chOff x="0" y="0"/>
          <a:chExt cx="0" cy="0"/>
        </a:xfrm>
      </p:grpSpPr>
      <p:sp>
        <p:nvSpPr>
          <p:cNvPr id="134" name="Google Shape;134;p23"/>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3"/>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39" name="Shape 39"/>
        <p:cNvGrpSpPr/>
        <p:nvPr/>
      </p:nvGrpSpPr>
      <p:grpSpPr>
        <a:xfrm>
          <a:off x="0" y="0"/>
          <a:ext cx="0" cy="0"/>
          <a:chOff x="0" y="0"/>
          <a:chExt cx="0" cy="0"/>
        </a:xfrm>
      </p:grpSpPr>
      <p:sp>
        <p:nvSpPr>
          <p:cNvPr id="40" name="Google Shape;40;p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45" name="Shape 45"/>
        <p:cNvGrpSpPr/>
        <p:nvPr/>
      </p:nvGrpSpPr>
      <p:grpSpPr>
        <a:xfrm>
          <a:off x="0" y="0"/>
          <a:ext cx="0" cy="0"/>
          <a:chOff x="0" y="0"/>
          <a:chExt cx="0" cy="0"/>
        </a:xfrm>
      </p:grpSpPr>
      <p:sp>
        <p:nvSpPr>
          <p:cNvPr id="46" name="Google Shape;46;p10"/>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type="twoObj">
  <p:cSld name="TWO_OBJECTS">
    <p:spTree>
      <p:nvGrpSpPr>
        <p:cNvPr id="51" name="Shape 51"/>
        <p:cNvGrpSpPr/>
        <p:nvPr/>
      </p:nvGrpSpPr>
      <p:grpSpPr>
        <a:xfrm>
          <a:off x="0" y="0"/>
          <a:ext cx="0" cy="0"/>
          <a:chOff x="0" y="0"/>
          <a:chExt cx="0" cy="0"/>
        </a:xfrm>
      </p:grpSpPr>
      <p:sp>
        <p:nvSpPr>
          <p:cNvPr id="52" name="Google Shape;52;p1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11"/>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58" name="Shape 58"/>
        <p:cNvGrpSpPr/>
        <p:nvPr/>
      </p:nvGrpSpPr>
      <p:grpSpPr>
        <a:xfrm>
          <a:off x="0" y="0"/>
          <a:ext cx="0" cy="0"/>
          <a:chOff x="0" y="0"/>
          <a:chExt cx="0" cy="0"/>
        </a:xfrm>
      </p:grpSpPr>
      <p:sp>
        <p:nvSpPr>
          <p:cNvPr id="59" name="Google Shape;59;p1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12"/>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12"/>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12"/>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type="titleOnly">
  <p:cSld name="TITLE_ONLY">
    <p:spTree>
      <p:nvGrpSpPr>
        <p:cNvPr id="67" name="Shape 67"/>
        <p:cNvGrpSpPr/>
        <p:nvPr/>
      </p:nvGrpSpPr>
      <p:grpSpPr>
        <a:xfrm>
          <a:off x="0" y="0"/>
          <a:ext cx="0" cy="0"/>
          <a:chOff x="0" y="0"/>
          <a:chExt cx="0" cy="0"/>
        </a:xfrm>
      </p:grpSpPr>
      <p:sp>
        <p:nvSpPr>
          <p:cNvPr id="68" name="Google Shape;68;p1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72" name="Shape 72"/>
        <p:cNvGrpSpPr/>
        <p:nvPr/>
      </p:nvGrpSpPr>
      <p:grpSpPr>
        <a:xfrm>
          <a:off x="0" y="0"/>
          <a:ext cx="0" cy="0"/>
          <a:chOff x="0" y="0"/>
          <a:chExt cx="0" cy="0"/>
        </a:xfrm>
      </p:grpSpPr>
      <p:sp>
        <p:nvSpPr>
          <p:cNvPr id="73" name="Google Shape;73;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type="objTx">
  <p:cSld name="OBJECT_WITH_CAPTION_TEXT">
    <p:spTree>
      <p:nvGrpSpPr>
        <p:cNvPr id="76" name="Shape 76"/>
        <p:cNvGrpSpPr/>
        <p:nvPr/>
      </p:nvGrpSpPr>
      <p:grpSpPr>
        <a:xfrm>
          <a:off x="0" y="0"/>
          <a:ext cx="0" cy="0"/>
          <a:chOff x="0" y="0"/>
          <a:chExt cx="0" cy="0"/>
        </a:xfrm>
      </p:grpSpPr>
      <p:sp>
        <p:nvSpPr>
          <p:cNvPr id="77" name="Google Shape;77;p15"/>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15"/>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type="picTx">
  <p:cSld name="PICTURE_WITH_CAPTION_TEXT">
    <p:spTree>
      <p:nvGrpSpPr>
        <p:cNvPr id="83" name="Shape 83"/>
        <p:cNvGrpSpPr/>
        <p:nvPr/>
      </p:nvGrpSpPr>
      <p:grpSpPr>
        <a:xfrm>
          <a:off x="0" y="0"/>
          <a:ext cx="0" cy="0"/>
          <a:chOff x="0" y="0"/>
          <a:chExt cx="0" cy="0"/>
        </a:xfrm>
      </p:grpSpPr>
      <p:sp>
        <p:nvSpPr>
          <p:cNvPr id="84" name="Google Shape;84;p16"/>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p:nvPr>
            <p:ph idx="2" type="pic"/>
          </p:nvPr>
        </p:nvSpPr>
        <p:spPr>
          <a:xfrm>
            <a:off x="677334" y="609600"/>
            <a:ext cx="8596668" cy="3845718"/>
          </a:xfrm>
          <a:prstGeom prst="rect">
            <a:avLst/>
          </a:prstGeom>
          <a:noFill/>
          <a:ln>
            <a:noFill/>
          </a:ln>
        </p:spPr>
      </p:sp>
      <p:sp>
        <p:nvSpPr>
          <p:cNvPr id="86" name="Google Shape;86;p16"/>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8" name="Google Shape;8;p7"/>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9" name="Google Shape;9;p7"/>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10" name="Google Shape;10;p7"/>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fmla="val 100000" name="adj"/>
              </a:avLst>
            </a:prstGeom>
            <a:solidFill>
              <a:schemeClr val="accen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7"/>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13" name="Google Shape;13;p7"/>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14" name="Google Shape;14;p7"/>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15" name="Google Shape;15;p7"/>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7"/>
            <p:cNvSpPr/>
            <p:nvPr/>
          </p:nvSpPr>
          <p:spPr>
            <a:xfrm>
              <a:off x="0" y="4013200"/>
              <a:ext cx="448733" cy="2844800"/>
            </a:xfrm>
            <a:prstGeom prst="triangle">
              <a:avLst>
                <a:gd fmla="val 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9.png"/><Relationship Id="rId7" Type="http://schemas.openxmlformats.org/officeDocument/2006/relationships/image" Target="../media/image4.png"/><Relationship Id="rId8"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1"/>
          <p:cNvSpPr/>
          <p:nvPr/>
        </p:nvSpPr>
        <p:spPr>
          <a:xfrm rot="10800000">
            <a:off x="3174" y="12700"/>
            <a:ext cx="842596" cy="5666154"/>
          </a:xfrm>
          <a:prstGeom prst="triangle">
            <a:avLst>
              <a:gd fmla="val 10000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4" name="Google Shape;144;p1"/>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
        <p:nvSpPr>
          <p:cNvPr id="145" name="Google Shape;145;p1"/>
          <p:cNvSpPr txBox="1"/>
          <p:nvPr/>
        </p:nvSpPr>
        <p:spPr>
          <a:xfrm>
            <a:off x="4370725" y="3634125"/>
            <a:ext cx="6032100" cy="10722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IE" sz="3600">
                <a:solidFill>
                  <a:srgbClr val="3F7818"/>
                </a:solidFill>
                <a:latin typeface="Quattrocento Sans"/>
                <a:ea typeface="Quattrocento Sans"/>
                <a:cs typeface="Quattrocento Sans"/>
                <a:sym typeface="Quattrocento Sans"/>
              </a:rPr>
              <a:t>Entrepreneurial Skills</a:t>
            </a:r>
            <a:endParaRPr b="1" sz="4000">
              <a:solidFill>
                <a:srgbClr val="3F7818"/>
              </a:solidFill>
              <a:latin typeface="Verdana"/>
              <a:ea typeface="Verdana"/>
              <a:cs typeface="Verdana"/>
              <a:sym typeface="Verdana"/>
            </a:endParaRPr>
          </a:p>
          <a:p>
            <a:pPr indent="0" lvl="0" marL="0" rtl="0" algn="l">
              <a:spcBef>
                <a:spcPts val="0"/>
              </a:spcBef>
              <a:spcAft>
                <a:spcPts val="0"/>
              </a:spcAft>
              <a:buNone/>
            </a:pPr>
            <a:r>
              <a:rPr b="1" lang="en-IE" sz="4000">
                <a:solidFill>
                  <a:srgbClr val="3F7818"/>
                </a:solidFill>
                <a:latin typeface="Verdana"/>
                <a:ea typeface="Verdana"/>
                <a:cs typeface="Verdana"/>
                <a:sym typeface="Verdana"/>
              </a:rPr>
              <a:t>Managerial Soft Skills: </a:t>
            </a:r>
            <a:r>
              <a:rPr lang="en-IE" sz="4000">
                <a:solidFill>
                  <a:srgbClr val="3F7818"/>
                </a:solidFill>
                <a:latin typeface="Verdana"/>
                <a:ea typeface="Verdana"/>
                <a:cs typeface="Verdana"/>
                <a:sym typeface="Verdana"/>
              </a:rPr>
              <a:t>Team Building and Collaboration</a:t>
            </a:r>
            <a:endParaRPr sz="4000">
              <a:solidFill>
                <a:srgbClr val="3F7818"/>
              </a:solidFill>
              <a:latin typeface="Verdana"/>
              <a:ea typeface="Verdana"/>
              <a:cs typeface="Verdana"/>
              <a:sym typeface="Verdana"/>
            </a:endParaRPr>
          </a:p>
        </p:txBody>
      </p:sp>
      <p:pic>
        <p:nvPicPr>
          <p:cNvPr id="146" name="Google Shape;146;p1"/>
          <p:cNvPicPr preferRelativeResize="0"/>
          <p:nvPr/>
        </p:nvPicPr>
        <p:blipFill rotWithShape="1">
          <a:blip r:embed="rId4">
            <a:alphaModFix/>
          </a:blip>
          <a:srcRect b="0" l="0" r="0" t="0"/>
          <a:stretch/>
        </p:blipFill>
        <p:spPr>
          <a:xfrm>
            <a:off x="956685" y="1773451"/>
            <a:ext cx="3303150" cy="33110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6"/>
          <p:cNvSpPr txBox="1"/>
          <p:nvPr/>
        </p:nvSpPr>
        <p:spPr>
          <a:xfrm>
            <a:off x="5185019" y="6117074"/>
            <a:ext cx="6771640" cy="55399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en-IE" sz="1000" u="none" cap="none" strike="noStrike">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b="0" i="0" sz="1000" u="none" cap="none" strike="noStrike">
              <a:solidFill>
                <a:schemeClr val="dk1"/>
              </a:solidFill>
              <a:latin typeface="Quattrocento Sans"/>
              <a:ea typeface="Quattrocento Sans"/>
              <a:cs typeface="Quattrocento Sans"/>
              <a:sym typeface="Quattrocento Sans"/>
            </a:endParaRPr>
          </a:p>
        </p:txBody>
      </p:sp>
      <p:pic>
        <p:nvPicPr>
          <p:cNvPr id="230" name="Google Shape;230;p6"/>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231" name="Google Shape;231;p6"/>
          <p:cNvPicPr preferRelativeResize="0"/>
          <p:nvPr/>
        </p:nvPicPr>
        <p:blipFill rotWithShape="1">
          <a:blip r:embed="rId4">
            <a:alphaModFix/>
          </a:blip>
          <a:srcRect b="0" l="0" r="0" t="0"/>
          <a:stretch/>
        </p:blipFill>
        <p:spPr>
          <a:xfrm>
            <a:off x="3980873" y="962565"/>
            <a:ext cx="2863183" cy="2871260"/>
          </a:xfrm>
          <a:prstGeom prst="rect">
            <a:avLst/>
          </a:prstGeom>
          <a:noFill/>
          <a:ln>
            <a:noFill/>
          </a:ln>
        </p:spPr>
      </p:pic>
      <p:pic>
        <p:nvPicPr>
          <p:cNvPr id="232" name="Google Shape;232;p6"/>
          <p:cNvPicPr preferRelativeResize="0"/>
          <p:nvPr/>
        </p:nvPicPr>
        <p:blipFill rotWithShape="1">
          <a:blip r:embed="rId5">
            <a:alphaModFix/>
          </a:blip>
          <a:srcRect b="0" l="0" r="0" t="0"/>
          <a:stretch/>
        </p:blipFill>
        <p:spPr>
          <a:xfrm>
            <a:off x="2083676" y="4048634"/>
            <a:ext cx="1330675" cy="938865"/>
          </a:xfrm>
          <a:prstGeom prst="rect">
            <a:avLst/>
          </a:prstGeom>
          <a:noFill/>
          <a:ln>
            <a:noFill/>
          </a:ln>
        </p:spPr>
      </p:pic>
      <p:pic>
        <p:nvPicPr>
          <p:cNvPr id="233" name="Google Shape;233;p6"/>
          <p:cNvPicPr preferRelativeResize="0"/>
          <p:nvPr/>
        </p:nvPicPr>
        <p:blipFill rotWithShape="1">
          <a:blip r:embed="rId6">
            <a:alphaModFix/>
          </a:blip>
          <a:srcRect b="0" l="0" r="0" t="0"/>
          <a:stretch/>
        </p:blipFill>
        <p:spPr>
          <a:xfrm>
            <a:off x="3705403" y="4048634"/>
            <a:ext cx="1143688" cy="1143688"/>
          </a:xfrm>
          <a:prstGeom prst="rect">
            <a:avLst/>
          </a:prstGeom>
          <a:noFill/>
          <a:ln>
            <a:noFill/>
          </a:ln>
        </p:spPr>
      </p:pic>
      <p:pic>
        <p:nvPicPr>
          <p:cNvPr id="234" name="Google Shape;234;p6"/>
          <p:cNvPicPr preferRelativeResize="0"/>
          <p:nvPr/>
        </p:nvPicPr>
        <p:blipFill rotWithShape="1">
          <a:blip r:embed="rId7">
            <a:alphaModFix/>
          </a:blip>
          <a:srcRect b="0" l="0" r="0" t="0"/>
          <a:stretch/>
        </p:blipFill>
        <p:spPr>
          <a:xfrm>
            <a:off x="5114459" y="4268109"/>
            <a:ext cx="981541" cy="719390"/>
          </a:xfrm>
          <a:prstGeom prst="rect">
            <a:avLst/>
          </a:prstGeom>
          <a:noFill/>
          <a:ln>
            <a:noFill/>
          </a:ln>
        </p:spPr>
      </p:pic>
      <p:pic>
        <p:nvPicPr>
          <p:cNvPr id="235" name="Google Shape;235;p6"/>
          <p:cNvPicPr preferRelativeResize="0"/>
          <p:nvPr/>
        </p:nvPicPr>
        <p:blipFill rotWithShape="1">
          <a:blip r:embed="rId8">
            <a:alphaModFix/>
          </a:blip>
          <a:srcRect b="0" l="0" r="0" t="0"/>
          <a:stretch/>
        </p:blipFill>
        <p:spPr>
          <a:xfrm>
            <a:off x="6696834" y="4390920"/>
            <a:ext cx="1938696" cy="33530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g29a67bd2dfc_0_10"/>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52" name="Google Shape;152;g29a67bd2dfc_0_10"/>
          <p:cNvSpPr/>
          <p:nvPr/>
        </p:nvSpPr>
        <p:spPr>
          <a:xfrm>
            <a:off x="1192440" y="2052843"/>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53" name="Google Shape;153;g29a67bd2dfc_0_10"/>
          <p:cNvSpPr txBox="1"/>
          <p:nvPr/>
        </p:nvSpPr>
        <p:spPr>
          <a:xfrm>
            <a:off x="1354900" y="2360825"/>
            <a:ext cx="73392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lang="en-IE" sz="3600">
                <a:solidFill>
                  <a:srgbClr val="3F7818"/>
                </a:solidFill>
                <a:latin typeface="Verdana"/>
                <a:ea typeface="Verdana"/>
                <a:cs typeface="Verdana"/>
                <a:sym typeface="Verdana"/>
              </a:rPr>
              <a:t>Clear roles and responsibilities</a:t>
            </a:r>
            <a:endParaRPr i="0" sz="3600" u="none" cap="none" strike="noStrike">
              <a:solidFill>
                <a:srgbClr val="3F7818"/>
              </a:solidFill>
              <a:latin typeface="Verdana"/>
              <a:ea typeface="Verdana"/>
              <a:cs typeface="Verdana"/>
              <a:sym typeface="Verdana"/>
            </a:endParaRPr>
          </a:p>
        </p:txBody>
      </p:sp>
      <p:sp>
        <p:nvSpPr>
          <p:cNvPr id="154" name="Google Shape;154;g29a67bd2dfc_0_10"/>
          <p:cNvSpPr txBox="1"/>
          <p:nvPr/>
        </p:nvSpPr>
        <p:spPr>
          <a:xfrm>
            <a:off x="1649350" y="3328375"/>
            <a:ext cx="6750300" cy="18162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None/>
            </a:pPr>
            <a:r>
              <a:rPr lang="en-IE" sz="2000">
                <a:solidFill>
                  <a:schemeClr val="dk1"/>
                </a:solidFill>
                <a:latin typeface="Verdana"/>
                <a:ea typeface="Verdana"/>
                <a:cs typeface="Verdana"/>
                <a:sym typeface="Verdana"/>
              </a:rPr>
              <a:t>One should clearly define roles and responsibilities within the team to minimise ambiguity and improve efficiency. Such a solution gives team members a sense of purpose and ensures efficient performance.</a:t>
            </a:r>
            <a:endParaRPr sz="2000">
              <a:solidFill>
                <a:schemeClr val="dk1"/>
              </a:solidFill>
              <a:latin typeface="Verdana"/>
              <a:ea typeface="Verdana"/>
              <a:cs typeface="Verdana"/>
              <a:sym typeface="Verdana"/>
            </a:endParaRPr>
          </a:p>
        </p:txBody>
      </p:sp>
      <p:pic>
        <p:nvPicPr>
          <p:cNvPr id="155" name="Google Shape;155;g29a67bd2dfc_0_10"/>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56" name="Google Shape;156;g29a67bd2dfc_0_10"/>
          <p:cNvSpPr txBox="1"/>
          <p:nvPr/>
        </p:nvSpPr>
        <p:spPr>
          <a:xfrm>
            <a:off x="1192449" y="580300"/>
            <a:ext cx="78414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Verdana"/>
                <a:ea typeface="Verdana"/>
                <a:cs typeface="Verdana"/>
                <a:sym typeface="Verdana"/>
              </a:rPr>
              <a:t>Strategies for team formation and development </a:t>
            </a:r>
            <a:endParaRPr b="1" i="0" sz="3600" u="none" cap="none" strike="noStrike">
              <a:solidFill>
                <a:srgbClr val="3F7818"/>
              </a:solidFill>
              <a:latin typeface="Verdana"/>
              <a:ea typeface="Verdana"/>
              <a:cs typeface="Verdana"/>
              <a:sym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g29a67bd2dfc_0_1"/>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62" name="Google Shape;162;g29a67bd2dfc_0_1"/>
          <p:cNvSpPr/>
          <p:nvPr/>
        </p:nvSpPr>
        <p:spPr>
          <a:xfrm>
            <a:off x="1192440" y="2052843"/>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63" name="Google Shape;163;g29a67bd2dfc_0_1"/>
          <p:cNvSpPr txBox="1"/>
          <p:nvPr/>
        </p:nvSpPr>
        <p:spPr>
          <a:xfrm>
            <a:off x="1517346" y="2360814"/>
            <a:ext cx="70143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lang="en-IE" sz="3600">
                <a:solidFill>
                  <a:srgbClr val="3F7818"/>
                </a:solidFill>
                <a:latin typeface="Verdana"/>
                <a:ea typeface="Verdana"/>
                <a:cs typeface="Verdana"/>
                <a:sym typeface="Verdana"/>
              </a:rPr>
              <a:t>Diversity and Inclusion</a:t>
            </a:r>
            <a:endParaRPr i="0" sz="3600" u="none" cap="none" strike="noStrike">
              <a:solidFill>
                <a:srgbClr val="3F7818"/>
              </a:solidFill>
              <a:latin typeface="Verdana"/>
              <a:ea typeface="Verdana"/>
              <a:cs typeface="Verdana"/>
              <a:sym typeface="Verdana"/>
            </a:endParaRPr>
          </a:p>
        </p:txBody>
      </p:sp>
      <p:sp>
        <p:nvSpPr>
          <p:cNvPr id="164" name="Google Shape;164;g29a67bd2dfc_0_1"/>
          <p:cNvSpPr txBox="1"/>
          <p:nvPr/>
        </p:nvSpPr>
        <p:spPr>
          <a:xfrm>
            <a:off x="1649350" y="3328375"/>
            <a:ext cx="6750300" cy="18162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Clr>
                <a:schemeClr val="dk1"/>
              </a:buClr>
              <a:buSzPts val="1100"/>
              <a:buFont typeface="Arial"/>
              <a:buNone/>
            </a:pPr>
            <a:r>
              <a:rPr lang="en-IE" sz="2000">
                <a:solidFill>
                  <a:schemeClr val="dk1"/>
                </a:solidFill>
                <a:latin typeface="Verdana"/>
                <a:ea typeface="Verdana"/>
                <a:cs typeface="Verdana"/>
                <a:sym typeface="Verdana"/>
              </a:rPr>
              <a:t>Embracing diversity regarding background, experiences, and perspectives within the team is essential. Diverse teams often bring various ideas and approaches, leading to innovative solutions and a more successful work environment.</a:t>
            </a:r>
            <a:endParaRPr sz="2000" u="none" cap="none" strike="noStrike">
              <a:solidFill>
                <a:srgbClr val="000000"/>
              </a:solidFill>
            </a:endParaRPr>
          </a:p>
        </p:txBody>
      </p:sp>
      <p:pic>
        <p:nvPicPr>
          <p:cNvPr id="165" name="Google Shape;165;g29a67bd2dfc_0_1"/>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66" name="Google Shape;166;g29a67bd2dfc_0_1"/>
          <p:cNvSpPr txBox="1"/>
          <p:nvPr/>
        </p:nvSpPr>
        <p:spPr>
          <a:xfrm>
            <a:off x="1192449" y="580300"/>
            <a:ext cx="80745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Verdana"/>
                <a:ea typeface="Verdana"/>
                <a:cs typeface="Verdana"/>
                <a:sym typeface="Verdana"/>
              </a:rPr>
              <a:t>Strategies for team formation and development </a:t>
            </a:r>
            <a:endParaRPr b="1" i="0" sz="3600" u="none" cap="none" strike="noStrike">
              <a:solidFill>
                <a:srgbClr val="3F7818"/>
              </a:solidFill>
              <a:latin typeface="Verdana"/>
              <a:ea typeface="Verdana"/>
              <a:cs typeface="Verdana"/>
              <a:sym typeface="Verdan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72" name="Google Shape;172;p2"/>
          <p:cNvSpPr/>
          <p:nvPr/>
        </p:nvSpPr>
        <p:spPr>
          <a:xfrm>
            <a:off x="1192440" y="2052843"/>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73" name="Google Shape;173;p2"/>
          <p:cNvSpPr txBox="1"/>
          <p:nvPr/>
        </p:nvSpPr>
        <p:spPr>
          <a:xfrm>
            <a:off x="1517346" y="2360814"/>
            <a:ext cx="70143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lang="en-IE" sz="3600">
                <a:solidFill>
                  <a:srgbClr val="3F7818"/>
                </a:solidFill>
                <a:latin typeface="Verdana"/>
                <a:ea typeface="Verdana"/>
                <a:cs typeface="Verdana"/>
                <a:sym typeface="Verdana"/>
              </a:rPr>
              <a:t>Skills-based team formation</a:t>
            </a:r>
            <a:endParaRPr i="0" sz="3600" u="none" cap="none" strike="noStrike">
              <a:solidFill>
                <a:srgbClr val="3F7818"/>
              </a:solidFill>
              <a:latin typeface="Verdana"/>
              <a:ea typeface="Verdana"/>
              <a:cs typeface="Verdana"/>
              <a:sym typeface="Verdana"/>
            </a:endParaRPr>
          </a:p>
        </p:txBody>
      </p:sp>
      <p:sp>
        <p:nvSpPr>
          <p:cNvPr id="174" name="Google Shape;174;p2"/>
          <p:cNvSpPr txBox="1"/>
          <p:nvPr/>
        </p:nvSpPr>
        <p:spPr>
          <a:xfrm>
            <a:off x="1649350" y="3328375"/>
            <a:ext cx="6750300" cy="18162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Clr>
                <a:schemeClr val="dk1"/>
              </a:buClr>
              <a:buSzPts val="1100"/>
              <a:buFont typeface="Arial"/>
              <a:buNone/>
            </a:pPr>
            <a:r>
              <a:rPr lang="en-IE" sz="2000">
                <a:solidFill>
                  <a:schemeClr val="dk1"/>
                </a:solidFill>
                <a:latin typeface="Verdana"/>
                <a:ea typeface="Verdana"/>
                <a:cs typeface="Verdana"/>
                <a:sym typeface="Verdana"/>
              </a:rPr>
              <a:t>The skills and expertise needed for the venture and build teams with complementary abilities should always be considered. Such a strategy fosters a cooperative environment and enhances problem-solving abilities.</a:t>
            </a:r>
            <a:endParaRPr sz="2000" u="none" cap="none" strike="noStrike">
              <a:solidFill>
                <a:srgbClr val="000000"/>
              </a:solidFill>
            </a:endParaRPr>
          </a:p>
        </p:txBody>
      </p:sp>
      <p:pic>
        <p:nvPicPr>
          <p:cNvPr id="175" name="Google Shape;175;p2"/>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
        <p:nvSpPr>
          <p:cNvPr id="176" name="Google Shape;176;p2"/>
          <p:cNvSpPr txBox="1"/>
          <p:nvPr/>
        </p:nvSpPr>
        <p:spPr>
          <a:xfrm>
            <a:off x="1192449" y="580300"/>
            <a:ext cx="75309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Verdana"/>
                <a:ea typeface="Verdana"/>
                <a:cs typeface="Verdana"/>
                <a:sym typeface="Verdana"/>
              </a:rPr>
              <a:t>Strategies for team formation and development </a:t>
            </a:r>
            <a:endParaRPr b="1" i="0" sz="3600" u="none" cap="none" strike="noStrike">
              <a:solidFill>
                <a:srgbClr val="3F7818"/>
              </a:solidFill>
              <a:latin typeface="Verdana"/>
              <a:ea typeface="Verdana"/>
              <a:cs typeface="Verdana"/>
              <a:sym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g29a67bd2dfc_0_19"/>
          <p:cNvSpPr/>
          <p:nvPr/>
        </p:nvSpPr>
        <p:spPr>
          <a:xfrm>
            <a:off x="0" y="6198244"/>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82" name="Google Shape;182;g29a67bd2dfc_0_19"/>
          <p:cNvSpPr/>
          <p:nvPr/>
        </p:nvSpPr>
        <p:spPr>
          <a:xfrm>
            <a:off x="1192440" y="2052843"/>
            <a:ext cx="7664100" cy="36831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83" name="Google Shape;183;g29a67bd2dfc_0_19"/>
          <p:cNvSpPr txBox="1"/>
          <p:nvPr/>
        </p:nvSpPr>
        <p:spPr>
          <a:xfrm>
            <a:off x="1517346" y="2360814"/>
            <a:ext cx="70143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lang="en-IE" sz="3600">
                <a:solidFill>
                  <a:srgbClr val="3F7818"/>
                </a:solidFill>
                <a:latin typeface="Verdana"/>
                <a:ea typeface="Verdana"/>
                <a:cs typeface="Verdana"/>
                <a:sym typeface="Verdana"/>
              </a:rPr>
              <a:t>Effective communication</a:t>
            </a:r>
            <a:endParaRPr i="0" sz="3600" u="none" cap="none" strike="noStrike">
              <a:solidFill>
                <a:srgbClr val="3F7818"/>
              </a:solidFill>
              <a:latin typeface="Verdana"/>
              <a:ea typeface="Verdana"/>
              <a:cs typeface="Verdana"/>
              <a:sym typeface="Verdana"/>
            </a:endParaRPr>
          </a:p>
        </p:txBody>
      </p:sp>
      <p:sp>
        <p:nvSpPr>
          <p:cNvPr id="184" name="Google Shape;184;g29a67bd2dfc_0_19"/>
          <p:cNvSpPr txBox="1"/>
          <p:nvPr/>
        </p:nvSpPr>
        <p:spPr>
          <a:xfrm>
            <a:off x="1649350" y="3328375"/>
            <a:ext cx="6750300" cy="18162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1125"/>
              </a:spcAft>
              <a:buNone/>
            </a:pPr>
            <a:r>
              <a:rPr lang="en-IE" sz="2000">
                <a:solidFill>
                  <a:schemeClr val="dk1"/>
                </a:solidFill>
                <a:latin typeface="Verdana"/>
                <a:ea typeface="Verdana"/>
                <a:cs typeface="Verdana"/>
                <a:sym typeface="Verdana"/>
              </a:rPr>
              <a:t>Establishing open communication channels facilitates information flow and idea sharing. In fact, regular team meetings, collaboration tools, and transparent communication create a cohesive team environment.</a:t>
            </a:r>
            <a:endParaRPr sz="2000">
              <a:solidFill>
                <a:schemeClr val="dk1"/>
              </a:solidFill>
              <a:latin typeface="Verdana"/>
              <a:ea typeface="Verdana"/>
              <a:cs typeface="Verdana"/>
              <a:sym typeface="Verdana"/>
            </a:endParaRPr>
          </a:p>
        </p:txBody>
      </p:sp>
      <p:pic>
        <p:nvPicPr>
          <p:cNvPr id="185" name="Google Shape;185;g29a67bd2dfc_0_19"/>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86" name="Google Shape;186;g29a67bd2dfc_0_19"/>
          <p:cNvSpPr txBox="1"/>
          <p:nvPr/>
        </p:nvSpPr>
        <p:spPr>
          <a:xfrm>
            <a:off x="1192449" y="580300"/>
            <a:ext cx="79710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lang="en-IE" sz="3600">
                <a:solidFill>
                  <a:srgbClr val="3F7818"/>
                </a:solidFill>
                <a:latin typeface="Verdana"/>
                <a:ea typeface="Verdana"/>
                <a:cs typeface="Verdana"/>
                <a:sym typeface="Verdana"/>
              </a:rPr>
              <a:t>Strategies for team formation and development </a:t>
            </a:r>
            <a:endParaRPr b="1" i="0" sz="3600" u="none" cap="none" strike="noStrike">
              <a:solidFill>
                <a:srgbClr val="3F7818"/>
              </a:solidFill>
              <a:latin typeface="Verdana"/>
              <a:ea typeface="Verdana"/>
              <a:cs typeface="Verdana"/>
              <a:sym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pic>
        <p:nvPicPr>
          <p:cNvPr id="191" name="Google Shape;191;g29a67bd2dfc_0_31"/>
          <p:cNvPicPr preferRelativeResize="0"/>
          <p:nvPr/>
        </p:nvPicPr>
        <p:blipFill rotWithShape="1">
          <a:blip r:embed="rId3">
            <a:alphaModFix/>
          </a:blip>
          <a:srcRect b="0" l="0" r="0" t="0"/>
          <a:stretch/>
        </p:blipFill>
        <p:spPr>
          <a:xfrm>
            <a:off x="730550" y="2018900"/>
            <a:ext cx="4150900" cy="3856599"/>
          </a:xfrm>
          <a:prstGeom prst="rect">
            <a:avLst/>
          </a:prstGeom>
          <a:noFill/>
          <a:ln>
            <a:noFill/>
          </a:ln>
        </p:spPr>
      </p:pic>
      <p:sp>
        <p:nvSpPr>
          <p:cNvPr id="192" name="Google Shape;192;g29a67bd2dfc_0_31"/>
          <p:cNvSpPr txBox="1"/>
          <p:nvPr/>
        </p:nvSpPr>
        <p:spPr>
          <a:xfrm>
            <a:off x="966250" y="2461888"/>
            <a:ext cx="3679500" cy="25242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1125"/>
              </a:spcAft>
              <a:buNone/>
            </a:pPr>
            <a:r>
              <a:rPr b="1" lang="en-IE" sz="2000">
                <a:solidFill>
                  <a:schemeClr val="lt1"/>
                </a:solidFill>
                <a:latin typeface="Verdana"/>
                <a:ea typeface="Verdana"/>
                <a:cs typeface="Verdana"/>
                <a:sym typeface="Verdana"/>
              </a:rPr>
              <a:t>Create a culture that values feedback. </a:t>
            </a:r>
            <a:r>
              <a:rPr lang="en-IE" sz="2000">
                <a:solidFill>
                  <a:schemeClr val="lt1"/>
                </a:solidFill>
                <a:latin typeface="Verdana"/>
                <a:ea typeface="Verdana"/>
                <a:cs typeface="Verdana"/>
                <a:sym typeface="Verdana"/>
              </a:rPr>
              <a:t>Encourage team members to provide constructive criticism and suggestions, fostering a continuous improvement mindset.</a:t>
            </a:r>
            <a:endParaRPr i="0" sz="2000" u="none" cap="none" strike="noStrike">
              <a:solidFill>
                <a:schemeClr val="lt1"/>
              </a:solidFill>
              <a:latin typeface="Verdana"/>
              <a:ea typeface="Verdana"/>
              <a:cs typeface="Verdana"/>
              <a:sym typeface="Verdana"/>
            </a:endParaRPr>
          </a:p>
        </p:txBody>
      </p:sp>
      <p:sp>
        <p:nvSpPr>
          <p:cNvPr id="193" name="Google Shape;193;g29a67bd2dfc_0_31"/>
          <p:cNvSpPr txBox="1"/>
          <p:nvPr>
            <p:ph type="title"/>
          </p:nvPr>
        </p:nvSpPr>
        <p:spPr>
          <a:xfrm>
            <a:off x="426599" y="475025"/>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Conflict resolution and effective team collaboration</a:t>
            </a:r>
            <a:endParaRPr>
              <a:latin typeface="Verdana"/>
              <a:ea typeface="Verdana"/>
              <a:cs typeface="Verdana"/>
              <a:sym typeface="Verdana"/>
            </a:endParaRPr>
          </a:p>
        </p:txBody>
      </p:sp>
      <p:pic>
        <p:nvPicPr>
          <p:cNvPr id="194" name="Google Shape;194;g29a67bd2dfc_0_31"/>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95" name="Google Shape;195;g29a67bd2dfc_0_31"/>
          <p:cNvPicPr preferRelativeResize="0"/>
          <p:nvPr/>
        </p:nvPicPr>
        <p:blipFill rotWithShape="1">
          <a:blip r:embed="rId3">
            <a:alphaModFix/>
          </a:blip>
          <a:srcRect b="0" l="0" r="0" t="0"/>
          <a:stretch/>
        </p:blipFill>
        <p:spPr>
          <a:xfrm>
            <a:off x="5312075" y="2018900"/>
            <a:ext cx="4150900" cy="3856599"/>
          </a:xfrm>
          <a:prstGeom prst="rect">
            <a:avLst/>
          </a:prstGeom>
          <a:noFill/>
          <a:ln>
            <a:noFill/>
          </a:ln>
        </p:spPr>
      </p:pic>
      <p:sp>
        <p:nvSpPr>
          <p:cNvPr id="196" name="Google Shape;196;g29a67bd2dfc_0_31"/>
          <p:cNvSpPr txBox="1"/>
          <p:nvPr/>
        </p:nvSpPr>
        <p:spPr>
          <a:xfrm>
            <a:off x="5475775" y="2461900"/>
            <a:ext cx="3823500" cy="2970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125"/>
              </a:spcAft>
              <a:buNone/>
            </a:pPr>
            <a:r>
              <a:rPr lang="en-IE" sz="2000">
                <a:solidFill>
                  <a:schemeClr val="lt1"/>
                </a:solidFill>
                <a:latin typeface="Verdana"/>
                <a:ea typeface="Verdana"/>
                <a:cs typeface="Verdana"/>
                <a:sym typeface="Verdana"/>
              </a:rPr>
              <a:t>Define and</a:t>
            </a:r>
            <a:r>
              <a:rPr b="1" lang="en-IE" sz="2000">
                <a:solidFill>
                  <a:schemeClr val="lt1"/>
                </a:solidFill>
                <a:latin typeface="Verdana"/>
                <a:ea typeface="Verdana"/>
                <a:cs typeface="Verdana"/>
                <a:sym typeface="Verdana"/>
              </a:rPr>
              <a:t> establish team norms</a:t>
            </a:r>
            <a:r>
              <a:rPr lang="en-IE" sz="2000">
                <a:solidFill>
                  <a:schemeClr val="lt1"/>
                </a:solidFill>
                <a:latin typeface="Verdana"/>
                <a:ea typeface="Verdana"/>
                <a:cs typeface="Verdana"/>
                <a:sym typeface="Verdana"/>
              </a:rPr>
              <a:t> that outline acceptable behaviour, communication styles, and conflict resolution processes. Having explicit norms contributes to a positive team culture.</a:t>
            </a:r>
            <a:endParaRPr b="1" sz="2000">
              <a:solidFill>
                <a:schemeClr val="lt1"/>
              </a:solidFill>
              <a:latin typeface="Verdana"/>
              <a:ea typeface="Verdana"/>
              <a:cs typeface="Verdana"/>
              <a:sym typeface="Verdan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p3"/>
          <p:cNvPicPr preferRelativeResize="0"/>
          <p:nvPr/>
        </p:nvPicPr>
        <p:blipFill rotWithShape="1">
          <a:blip r:embed="rId3">
            <a:alphaModFix/>
          </a:blip>
          <a:srcRect b="0" l="0" r="0" t="0"/>
          <a:stretch/>
        </p:blipFill>
        <p:spPr>
          <a:xfrm>
            <a:off x="730550" y="2018900"/>
            <a:ext cx="4150900" cy="3856599"/>
          </a:xfrm>
          <a:prstGeom prst="rect">
            <a:avLst/>
          </a:prstGeom>
          <a:noFill/>
          <a:ln>
            <a:noFill/>
          </a:ln>
        </p:spPr>
      </p:pic>
      <p:sp>
        <p:nvSpPr>
          <p:cNvPr id="202" name="Google Shape;202;p3"/>
          <p:cNvSpPr txBox="1"/>
          <p:nvPr/>
        </p:nvSpPr>
        <p:spPr>
          <a:xfrm>
            <a:off x="966250" y="2363350"/>
            <a:ext cx="3679500" cy="25242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1125"/>
              </a:spcAft>
              <a:buNone/>
            </a:pPr>
            <a:r>
              <a:rPr b="1" lang="en-IE" sz="2000">
                <a:solidFill>
                  <a:schemeClr val="lt1"/>
                </a:solidFill>
                <a:latin typeface="Verdana"/>
                <a:ea typeface="Verdana"/>
                <a:cs typeface="Verdana"/>
                <a:sym typeface="Verdana"/>
              </a:rPr>
              <a:t>Address conflicts promptly. </a:t>
            </a:r>
            <a:r>
              <a:rPr lang="en-IE" sz="2000">
                <a:solidFill>
                  <a:schemeClr val="lt1"/>
                </a:solidFill>
                <a:latin typeface="Verdana"/>
                <a:ea typeface="Verdana"/>
                <a:cs typeface="Verdana"/>
                <a:sym typeface="Verdana"/>
              </a:rPr>
              <a:t>Develop a framework for conflict resolution that encourages open dialogue and ensures that disputes are resolved constructively.</a:t>
            </a:r>
            <a:endParaRPr i="0" sz="2000" u="none" cap="none" strike="noStrike">
              <a:solidFill>
                <a:schemeClr val="lt1"/>
              </a:solidFill>
              <a:latin typeface="Verdana"/>
              <a:ea typeface="Verdana"/>
              <a:cs typeface="Verdana"/>
              <a:sym typeface="Verdana"/>
            </a:endParaRPr>
          </a:p>
        </p:txBody>
      </p:sp>
      <p:sp>
        <p:nvSpPr>
          <p:cNvPr id="203" name="Google Shape;203;p3"/>
          <p:cNvSpPr txBox="1"/>
          <p:nvPr>
            <p:ph type="title"/>
          </p:nvPr>
        </p:nvSpPr>
        <p:spPr>
          <a:xfrm>
            <a:off x="426599" y="475025"/>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Conflict resolution and effective team collaboration</a:t>
            </a:r>
            <a:endParaRPr>
              <a:latin typeface="Verdana"/>
              <a:ea typeface="Verdana"/>
              <a:cs typeface="Verdana"/>
              <a:sym typeface="Verdana"/>
            </a:endParaRPr>
          </a:p>
        </p:txBody>
      </p:sp>
      <p:pic>
        <p:nvPicPr>
          <p:cNvPr id="204" name="Google Shape;204;p3"/>
          <p:cNvPicPr preferRelativeResize="0"/>
          <p:nvPr/>
        </p:nvPicPr>
        <p:blipFill rotWithShape="1">
          <a:blip r:embed="rId4">
            <a:alphaModFix/>
          </a:blip>
          <a:srcRect b="0" l="0" r="0" t="0"/>
          <a:stretch/>
        </p:blipFill>
        <p:spPr>
          <a:xfrm>
            <a:off x="235341" y="6255161"/>
            <a:ext cx="1964299" cy="412100"/>
          </a:xfrm>
          <a:prstGeom prst="rect">
            <a:avLst/>
          </a:prstGeom>
          <a:noFill/>
          <a:ln>
            <a:noFill/>
          </a:ln>
        </p:spPr>
      </p:pic>
      <p:pic>
        <p:nvPicPr>
          <p:cNvPr id="205" name="Google Shape;205;p3"/>
          <p:cNvPicPr preferRelativeResize="0"/>
          <p:nvPr/>
        </p:nvPicPr>
        <p:blipFill rotWithShape="1">
          <a:blip r:embed="rId3">
            <a:alphaModFix/>
          </a:blip>
          <a:srcRect b="0" l="0" r="0" t="0"/>
          <a:stretch/>
        </p:blipFill>
        <p:spPr>
          <a:xfrm>
            <a:off x="5312075" y="2018900"/>
            <a:ext cx="4150900" cy="3856599"/>
          </a:xfrm>
          <a:prstGeom prst="rect">
            <a:avLst/>
          </a:prstGeom>
          <a:noFill/>
          <a:ln>
            <a:noFill/>
          </a:ln>
        </p:spPr>
      </p:pic>
      <p:sp>
        <p:nvSpPr>
          <p:cNvPr id="206" name="Google Shape;206;p3"/>
          <p:cNvSpPr txBox="1"/>
          <p:nvPr/>
        </p:nvSpPr>
        <p:spPr>
          <a:xfrm>
            <a:off x="5475775" y="2363350"/>
            <a:ext cx="3823500" cy="3167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125"/>
              </a:spcAft>
              <a:buNone/>
            </a:pPr>
            <a:r>
              <a:rPr b="1" lang="en-IE" sz="1900">
                <a:solidFill>
                  <a:schemeClr val="lt1"/>
                </a:solidFill>
                <a:latin typeface="Verdana"/>
                <a:ea typeface="Verdana"/>
                <a:cs typeface="Verdana"/>
                <a:sym typeface="Verdana"/>
              </a:rPr>
              <a:t>Incorporate team-building activities</a:t>
            </a:r>
            <a:r>
              <a:rPr lang="en-IE" sz="1900">
                <a:solidFill>
                  <a:schemeClr val="lt1"/>
                </a:solidFill>
                <a:latin typeface="Verdana"/>
                <a:ea typeface="Verdana"/>
                <a:cs typeface="Verdana"/>
                <a:sym typeface="Verdana"/>
              </a:rPr>
              <a:t> to strengthen interpersonal relationships and build trust. These can range from informal gatherings to structured team-building exercises that promote collaboration and communication.</a:t>
            </a:r>
            <a:endParaRPr sz="1900">
              <a:solidFill>
                <a:schemeClr val="lt1"/>
              </a:solidFill>
              <a:latin typeface="Verdana"/>
              <a:ea typeface="Verdana"/>
              <a:cs typeface="Verdana"/>
              <a:sym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g29a67bd2dfc_0_49"/>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12" name="Google Shape;212;g29a67bd2dfc_0_49"/>
          <p:cNvSpPr txBox="1"/>
          <p:nvPr/>
        </p:nvSpPr>
        <p:spPr>
          <a:xfrm>
            <a:off x="649200" y="2290325"/>
            <a:ext cx="8471100" cy="2668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lang="en-IE" sz="2000">
                <a:solidFill>
                  <a:schemeClr val="dk1"/>
                </a:solidFill>
                <a:latin typeface="Verdana"/>
                <a:ea typeface="Verdana"/>
                <a:cs typeface="Verdana"/>
                <a:sym typeface="Verdana"/>
              </a:rPr>
              <a:t>Recognition and Rewards:</a:t>
            </a:r>
            <a:r>
              <a:rPr lang="en-IE" sz="2000">
                <a:solidFill>
                  <a:schemeClr val="dk1"/>
                </a:solidFill>
                <a:latin typeface="Verdana"/>
                <a:ea typeface="Verdana"/>
                <a:cs typeface="Verdana"/>
                <a:sym typeface="Verdana"/>
              </a:rPr>
              <a:t> </a:t>
            </a:r>
            <a:r>
              <a:rPr lang="en-IE" sz="2000">
                <a:solidFill>
                  <a:schemeClr val="dk1"/>
                </a:solidFill>
                <a:latin typeface="Verdana"/>
                <a:ea typeface="Verdana"/>
                <a:cs typeface="Verdana"/>
                <a:sym typeface="Verdana"/>
              </a:rPr>
              <a:t>Recognition and rewards, tangible or verbal, motivate team members and contribute to a positive work environment.</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sz="2000">
                <a:solidFill>
                  <a:schemeClr val="dk1"/>
                </a:solidFill>
                <a:latin typeface="Verdana"/>
                <a:ea typeface="Verdana"/>
                <a:cs typeface="Verdana"/>
                <a:sym typeface="Verdana"/>
              </a:rPr>
              <a:t>Goal Alignment: </a:t>
            </a:r>
            <a:r>
              <a:rPr lang="en-IE" sz="2000">
                <a:solidFill>
                  <a:schemeClr val="dk1"/>
                </a:solidFill>
                <a:latin typeface="Verdana"/>
                <a:ea typeface="Verdana"/>
                <a:cs typeface="Verdana"/>
                <a:sym typeface="Verdana"/>
              </a:rPr>
              <a:t>Ensuring that team members understand how their individual goals align with the overall objectives of the venture creates a sense of purpose and fosters commitment to shared goals.</a:t>
            </a:r>
            <a:endParaRPr sz="2000">
              <a:solidFill>
                <a:schemeClr val="dk1"/>
              </a:solidFill>
              <a:latin typeface="Verdana"/>
              <a:ea typeface="Verdana"/>
              <a:cs typeface="Verdana"/>
              <a:sym typeface="Verdana"/>
            </a:endParaRPr>
          </a:p>
        </p:txBody>
      </p:sp>
      <p:sp>
        <p:nvSpPr>
          <p:cNvPr id="213" name="Google Shape;213;g29a67bd2dfc_0_49"/>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214" name="Google Shape;214;g29a67bd2dfc_0_49"/>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215" name="Google Shape;215;g29a67bd2dfc_0_49"/>
          <p:cNvSpPr txBox="1"/>
          <p:nvPr>
            <p:ph type="title"/>
          </p:nvPr>
        </p:nvSpPr>
        <p:spPr>
          <a:xfrm>
            <a:off x="521849" y="617900"/>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Motivation techniques to enhance team performance</a:t>
            </a:r>
            <a:endParaRPr>
              <a:latin typeface="Verdana"/>
              <a:ea typeface="Verdana"/>
              <a:cs typeface="Verdana"/>
              <a:sym typeface="Verdan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4"/>
          <p:cNvSpPr/>
          <p:nvPr/>
        </p:nvSpPr>
        <p:spPr>
          <a:xfrm>
            <a:off x="0" y="6193737"/>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221" name="Google Shape;221;p4"/>
          <p:cNvSpPr txBox="1"/>
          <p:nvPr/>
        </p:nvSpPr>
        <p:spPr>
          <a:xfrm>
            <a:off x="649200" y="2099825"/>
            <a:ext cx="8471100" cy="3022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lang="en-IE" sz="2000">
                <a:solidFill>
                  <a:schemeClr val="dk1"/>
                </a:solidFill>
                <a:latin typeface="Verdana"/>
                <a:ea typeface="Verdana"/>
                <a:cs typeface="Verdana"/>
                <a:sym typeface="Verdana"/>
              </a:rPr>
              <a:t>Professional Development Opportunities: </a:t>
            </a:r>
            <a:r>
              <a:rPr lang="en-IE" sz="2000">
                <a:solidFill>
                  <a:schemeClr val="dk1"/>
                </a:solidFill>
                <a:latin typeface="Verdana"/>
                <a:ea typeface="Verdana"/>
                <a:cs typeface="Verdana"/>
                <a:sym typeface="Verdana"/>
              </a:rPr>
              <a:t>Supporting the professional growth of team members not only enhances their capabilities but also contributes to increased job satisfaction and motivation.</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sz="2000">
                <a:solidFill>
                  <a:schemeClr val="dk1"/>
                </a:solidFill>
                <a:latin typeface="Verdana"/>
                <a:ea typeface="Verdana"/>
                <a:cs typeface="Verdana"/>
                <a:sym typeface="Verdana"/>
              </a:rPr>
              <a:t>Foster a Positive Work Environment: </a:t>
            </a:r>
            <a:r>
              <a:rPr lang="en-IE" sz="2000">
                <a:solidFill>
                  <a:schemeClr val="dk1"/>
                </a:solidFill>
                <a:latin typeface="Verdana"/>
                <a:ea typeface="Verdana"/>
                <a:cs typeface="Verdana"/>
                <a:sym typeface="Verdana"/>
              </a:rPr>
              <a:t>Cultivating a workplace that promotes collaboration, creativity, and mutual respect contributes significantly to team motivation and overall performance.</a:t>
            </a:r>
            <a:endParaRPr sz="2000">
              <a:solidFill>
                <a:schemeClr val="dk1"/>
              </a:solidFill>
              <a:latin typeface="Verdana"/>
              <a:ea typeface="Verdana"/>
              <a:cs typeface="Verdana"/>
              <a:sym typeface="Verdana"/>
            </a:endParaRPr>
          </a:p>
        </p:txBody>
      </p:sp>
      <p:sp>
        <p:nvSpPr>
          <p:cNvPr id="222" name="Google Shape;222;p4"/>
          <p:cNvSpPr/>
          <p:nvPr/>
        </p:nvSpPr>
        <p:spPr>
          <a:xfrm>
            <a:off x="0" y="6193737"/>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223" name="Google Shape;223;p4"/>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
        <p:nvSpPr>
          <p:cNvPr id="224" name="Google Shape;224;p4"/>
          <p:cNvSpPr txBox="1"/>
          <p:nvPr>
            <p:ph type="title"/>
          </p:nvPr>
        </p:nvSpPr>
        <p:spPr>
          <a:xfrm>
            <a:off x="482524" y="522650"/>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Motivation techniques to enhance team performance</a:t>
            </a:r>
            <a:endParaRPr>
              <a:latin typeface="Verdana"/>
              <a:ea typeface="Verdana"/>
              <a:cs typeface="Verdana"/>
              <a:sym typeface="Verdan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2021-04-20T08:47:25Z</dcterms:created>
  <dc:creator>Gary</dc:creator>
</cp:coreProperties>
</file>