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embeddedFontLst>
    <p:embeddedFont>
      <p:font typeface="Quattrocento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gDpBUbcpve7dP4pXWOXYEaC/Y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QuattrocentoSans-bold.fntdata"/><Relationship Id="rId23" Type="http://schemas.openxmlformats.org/officeDocument/2006/relationships/font" Target="fonts/QuattrocentoSans-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QuattrocentoSans-boldItalic.fntdata"/><Relationship Id="rId25" Type="http://schemas.openxmlformats.org/officeDocument/2006/relationships/font" Target="fonts/QuattrocentoSans-italic.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b2e44247e4_0_4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 name="Google Shape;225;g2b2e44247e4_0_4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b2e44247e4_0_4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5" name="Google Shape;235;g2b2e44247e4_0_4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b2e44247e4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5" name="Google Shape;245;g2b2e44247e4_0_1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b2e44247e4_0_4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4" name="Google Shape;254;g2b2e44247e4_0_4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b2e44247e4_0_4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2" name="Google Shape;262;g2b2e44247e4_0_4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b2e44247e4_0_4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1" name="Google Shape;271;g2b2e44247e4_0_4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b2e44247e4_0_4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0" name="Google Shape;280;g2b2e44247e4_0_4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b2e44247e4_0_5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9" name="Google Shape;289;g2b2e44247e4_0_5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8" name="Google Shape;29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b2e44247e4_0_2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 name="Google Shape;158;g2b2e44247e4_0_2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9a43bd7d8b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g29a43bd7d8b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9a43bd7d8b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7" name="Google Shape;177;g29a43bd7d8b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b2e1042e1d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 name="Google Shape;188;g2b2e1042e1d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b2e1042e1d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9" name="Google Shape;199;g2b2e1042e1d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b2e44247e4_0_4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g2b2e44247e4_0_4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b2e44247e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5" name="Google Shape;215;g2b2e44247e4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019"/>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019"/>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019"/>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921"/>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019"/>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019"/>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019"/>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921"/>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jp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jp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956685" y="1773451"/>
            <a:ext cx="3303150" cy="3311075"/>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
        <p:nvSpPr>
          <p:cNvPr id="146" name="Google Shape;146;p1"/>
          <p:cNvSpPr txBox="1"/>
          <p:nvPr/>
        </p:nvSpPr>
        <p:spPr>
          <a:xfrm>
            <a:off x="4600800" y="3316674"/>
            <a:ext cx="5418600" cy="1072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IE" sz="3600" u="none" cap="none" strike="noStrike">
                <a:solidFill>
                  <a:srgbClr val="3F7818"/>
                </a:solidFill>
                <a:latin typeface="Quattrocento Sans"/>
                <a:ea typeface="Quattrocento Sans"/>
                <a:cs typeface="Quattrocento Sans"/>
                <a:sym typeface="Quattrocento Sans"/>
              </a:rPr>
              <a:t>Entrepreneurial Skills</a:t>
            </a:r>
            <a:endParaRPr b="1" i="0" sz="4000" u="none" cap="none" strike="noStrike">
              <a:solidFill>
                <a:srgbClr val="3F7818"/>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4000"/>
              <a:buFont typeface="Arial"/>
              <a:buNone/>
            </a:pPr>
            <a:r>
              <a:rPr b="1" lang="en-IE" sz="4000">
                <a:solidFill>
                  <a:srgbClr val="3F7818"/>
                </a:solidFill>
                <a:latin typeface="Verdana"/>
                <a:ea typeface="Verdana"/>
                <a:cs typeface="Verdana"/>
                <a:sym typeface="Verdana"/>
              </a:rPr>
              <a:t>The Scope of Work &amp; Finances</a:t>
            </a:r>
            <a:endParaRPr b="0" i="0" sz="4000" u="none" cap="none" strike="noStrike">
              <a:solidFill>
                <a:srgbClr val="3F7818"/>
              </a:solidFill>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b2e44247e4_0_434"/>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28" name="Google Shape;228;g2b2e44247e4_0_434"/>
          <p:cNvSpPr txBox="1"/>
          <p:nvPr/>
        </p:nvSpPr>
        <p:spPr>
          <a:xfrm>
            <a:off x="5373425" y="2189100"/>
            <a:ext cx="4309200" cy="31227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sz="1500">
                <a:solidFill>
                  <a:schemeClr val="dk1"/>
                </a:solidFill>
                <a:latin typeface="Verdana"/>
                <a:ea typeface="Verdana"/>
                <a:cs typeface="Verdana"/>
                <a:sym typeface="Verdana"/>
              </a:rPr>
              <a:t>2. Gantt Charts</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lang="en-IE" sz="1500">
                <a:solidFill>
                  <a:schemeClr val="dk1"/>
                </a:solidFill>
                <a:latin typeface="Verdana"/>
                <a:ea typeface="Verdana"/>
                <a:cs typeface="Verdana"/>
                <a:sym typeface="Verdana"/>
              </a:rPr>
              <a:t>These charts illustrate the project schedule, enabling project managers to identify task dependencies and allocate resources effectively. Gantt Charts also provide a clear timeline, helping teams understand the sequence of tasks and deadlines. This visualisation fosters efficient resource management and allows for quick adjustments to the project schedule as needed.</a:t>
            </a:r>
            <a:endParaRPr b="1" sz="2100">
              <a:solidFill>
                <a:schemeClr val="dk1"/>
              </a:solidFill>
              <a:latin typeface="Verdana"/>
              <a:ea typeface="Verdana"/>
              <a:cs typeface="Verdana"/>
              <a:sym typeface="Verdana"/>
            </a:endParaRPr>
          </a:p>
        </p:txBody>
      </p:sp>
      <p:sp>
        <p:nvSpPr>
          <p:cNvPr id="229" name="Google Shape;229;g2b2e44247e4_0_434"/>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30" name="Google Shape;230;g2b2e44247e4_0_434"/>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pic>
        <p:nvPicPr>
          <p:cNvPr id="231" name="Google Shape;231;g2b2e44247e4_0_434"/>
          <p:cNvPicPr preferRelativeResize="0"/>
          <p:nvPr/>
        </p:nvPicPr>
        <p:blipFill rotWithShape="1">
          <a:blip r:embed="rId4">
            <a:alphaModFix/>
          </a:blip>
          <a:srcRect b="0" l="7142" r="7830" t="0"/>
          <a:stretch/>
        </p:blipFill>
        <p:spPr>
          <a:xfrm>
            <a:off x="311725" y="2189099"/>
            <a:ext cx="4810660" cy="3122700"/>
          </a:xfrm>
          <a:prstGeom prst="rect">
            <a:avLst/>
          </a:prstGeom>
          <a:noFill/>
          <a:ln>
            <a:noFill/>
          </a:ln>
        </p:spPr>
      </p:pic>
      <p:sp>
        <p:nvSpPr>
          <p:cNvPr id="232" name="Google Shape;232;g2b2e44247e4_0_434"/>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Techniques for Effective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Project Planning</a:t>
            </a:r>
            <a:endParaRPr>
              <a:latin typeface="Verdana"/>
              <a:ea typeface="Verdana"/>
              <a:cs typeface="Verdana"/>
              <a:sym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2b2e44247e4_0_44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38" name="Google Shape;238;g2b2e44247e4_0_442"/>
          <p:cNvSpPr txBox="1"/>
          <p:nvPr/>
        </p:nvSpPr>
        <p:spPr>
          <a:xfrm>
            <a:off x="5508050" y="2230600"/>
            <a:ext cx="3754200" cy="30339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b="1" lang="en-IE">
                <a:solidFill>
                  <a:schemeClr val="dk1"/>
                </a:solidFill>
                <a:latin typeface="Verdana"/>
                <a:ea typeface="Verdana"/>
                <a:cs typeface="Verdana"/>
                <a:sym typeface="Verdana"/>
              </a:rPr>
              <a:t>3. The Work Breakdown Structure (WBS)</a:t>
            </a:r>
            <a:r>
              <a:rPr lang="en-IE">
                <a:solidFill>
                  <a:schemeClr val="dk1"/>
                </a:solidFill>
                <a:latin typeface="Verdana"/>
                <a:ea typeface="Verdana"/>
                <a:cs typeface="Verdana"/>
                <a:sym typeface="Verdana"/>
              </a:rPr>
              <a:t> is a fundamental technique that breaks the entire project into smaller, more manageable components. Such a hierarchical decomposition visually represents the project's scope, allowing project managers to understand the relationships between different tasks and their contribution to the objectives. By systematically organising tasks into levels, this technique ensures that no aspect of the project is overlooked.</a:t>
            </a:r>
            <a:endParaRPr b="1" sz="2000">
              <a:solidFill>
                <a:schemeClr val="dk1"/>
              </a:solidFill>
              <a:latin typeface="Verdana"/>
              <a:ea typeface="Verdana"/>
              <a:cs typeface="Verdana"/>
              <a:sym typeface="Verdana"/>
            </a:endParaRPr>
          </a:p>
        </p:txBody>
      </p:sp>
      <p:sp>
        <p:nvSpPr>
          <p:cNvPr id="239" name="Google Shape;239;g2b2e44247e4_0_44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40" name="Google Shape;240;g2b2e44247e4_0_442"/>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41" name="Google Shape;241;g2b2e44247e4_0_442"/>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Techniques for Effective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Project Planning</a:t>
            </a:r>
            <a:endParaRPr>
              <a:latin typeface="Verdana"/>
              <a:ea typeface="Verdana"/>
              <a:cs typeface="Verdana"/>
              <a:sym typeface="Verdana"/>
            </a:endParaRPr>
          </a:p>
        </p:txBody>
      </p:sp>
      <p:pic>
        <p:nvPicPr>
          <p:cNvPr id="242" name="Google Shape;242;g2b2e44247e4_0_442"/>
          <p:cNvPicPr preferRelativeResize="0"/>
          <p:nvPr/>
        </p:nvPicPr>
        <p:blipFill>
          <a:blip r:embed="rId4">
            <a:alphaModFix/>
          </a:blip>
          <a:stretch>
            <a:fillRect/>
          </a:stretch>
        </p:blipFill>
        <p:spPr>
          <a:xfrm>
            <a:off x="390575" y="2322575"/>
            <a:ext cx="4956575" cy="30913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2b2e44247e4_0_142"/>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48" name="Google Shape;248;g2b2e44247e4_0_142"/>
          <p:cNvSpPr/>
          <p:nvPr/>
        </p:nvSpPr>
        <p:spPr>
          <a:xfrm>
            <a:off x="620225" y="1800250"/>
            <a:ext cx="8461800" cy="41142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49" name="Google Shape;249;g2b2e44247e4_0_142"/>
          <p:cNvSpPr txBox="1"/>
          <p:nvPr/>
        </p:nvSpPr>
        <p:spPr>
          <a:xfrm>
            <a:off x="805775" y="2216500"/>
            <a:ext cx="7959300" cy="3281700"/>
          </a:xfrm>
          <a:prstGeom prst="rect">
            <a:avLst/>
          </a:prstGeom>
          <a:noFill/>
          <a:ln>
            <a:noFill/>
          </a:ln>
        </p:spPr>
        <p:txBody>
          <a:bodyPr anchorCtr="0" anchor="t" bIns="45700" lIns="91425" spcFirstLastPara="1" rIns="91425" wrap="square" tIns="45700">
            <a:spAutoFit/>
          </a:bodyPr>
          <a:lstStyle/>
          <a:p>
            <a:pPr indent="-317500" lvl="0" marL="457200" rtl="0" algn="just">
              <a:lnSpc>
                <a:spcPct val="115000"/>
              </a:lnSpc>
              <a:spcBef>
                <a:spcPts val="0"/>
              </a:spcBef>
              <a:spcAft>
                <a:spcPts val="0"/>
              </a:spcAft>
              <a:buClr>
                <a:schemeClr val="dk1"/>
              </a:buClr>
              <a:buSzPts val="1400"/>
              <a:buFont typeface="Verdana"/>
              <a:buAutoNum type="arabicParenR"/>
            </a:pPr>
            <a:r>
              <a:rPr b="1" lang="en-IE">
                <a:solidFill>
                  <a:schemeClr val="dk1"/>
                </a:solidFill>
                <a:latin typeface="Verdana"/>
                <a:ea typeface="Verdana"/>
                <a:cs typeface="Verdana"/>
                <a:sym typeface="Verdana"/>
              </a:rPr>
              <a:t>A foundation of an effective task identification is the active engagement of stakeholders.</a:t>
            </a:r>
            <a:r>
              <a:rPr lang="en-IE">
                <a:solidFill>
                  <a:schemeClr val="dk1"/>
                </a:solidFill>
                <a:latin typeface="Verdana"/>
                <a:ea typeface="Verdana"/>
                <a:cs typeface="Verdana"/>
                <a:sym typeface="Verdana"/>
              </a:rPr>
              <a:t> By involving relevant stakeholders from various departments or areas of expertise, project managers can gain valuable knowledge and address potential challenges early in the planning phase. </a:t>
            </a:r>
            <a:endParaRPr>
              <a:solidFill>
                <a:schemeClr val="dk1"/>
              </a:solidFill>
              <a:latin typeface="Verdana"/>
              <a:ea typeface="Verdana"/>
              <a:cs typeface="Verdana"/>
              <a:sym typeface="Verdana"/>
            </a:endParaRPr>
          </a:p>
          <a:p>
            <a:pPr indent="-317500" lvl="0" marL="457200" rtl="0" algn="just">
              <a:lnSpc>
                <a:spcPct val="115000"/>
              </a:lnSpc>
              <a:spcBef>
                <a:spcPts val="0"/>
              </a:spcBef>
              <a:spcAft>
                <a:spcPts val="0"/>
              </a:spcAft>
              <a:buClr>
                <a:schemeClr val="dk1"/>
              </a:buClr>
              <a:buSzPts val="1400"/>
              <a:buFont typeface="Verdana"/>
              <a:buAutoNum type="arabicParenR"/>
            </a:pPr>
            <a:r>
              <a:rPr b="1" lang="en-IE">
                <a:solidFill>
                  <a:schemeClr val="dk1"/>
                </a:solidFill>
                <a:latin typeface="Verdana"/>
                <a:ea typeface="Verdana"/>
                <a:cs typeface="Verdana"/>
                <a:sym typeface="Verdana"/>
              </a:rPr>
              <a:t>One should learn about the task dependency analysis, which involves identifying how tasks are interconnected and determining their dependencies.</a:t>
            </a:r>
            <a:r>
              <a:rPr lang="en-IE">
                <a:solidFill>
                  <a:schemeClr val="dk1"/>
                </a:solidFill>
                <a:latin typeface="Verdana"/>
                <a:ea typeface="Verdana"/>
                <a:cs typeface="Verdana"/>
                <a:sym typeface="Verdana"/>
              </a:rPr>
              <a:t> By recognizing which tasks are dependent on others and which can be conducted concurrently, project managers can optimise resource allocation, streamline project timelines, and mitigate potential delays. </a:t>
            </a:r>
            <a:endParaRPr>
              <a:solidFill>
                <a:schemeClr val="dk1"/>
              </a:solidFill>
              <a:latin typeface="Verdana"/>
              <a:ea typeface="Verdana"/>
              <a:cs typeface="Verdana"/>
              <a:sym typeface="Verdana"/>
            </a:endParaRPr>
          </a:p>
          <a:p>
            <a:pPr indent="-317500" lvl="0" marL="457200" rtl="0" algn="just">
              <a:lnSpc>
                <a:spcPct val="115000"/>
              </a:lnSpc>
              <a:spcBef>
                <a:spcPts val="0"/>
              </a:spcBef>
              <a:spcAft>
                <a:spcPts val="0"/>
              </a:spcAft>
              <a:buClr>
                <a:schemeClr val="dk1"/>
              </a:buClr>
              <a:buSzPts val="1400"/>
              <a:buFont typeface="Verdana"/>
              <a:buAutoNum type="arabicParenR"/>
            </a:pPr>
            <a:r>
              <a:rPr b="1" lang="en-IE">
                <a:solidFill>
                  <a:schemeClr val="dk1"/>
                </a:solidFill>
                <a:latin typeface="Verdana"/>
                <a:ea typeface="Verdana"/>
                <a:cs typeface="Verdana"/>
                <a:sym typeface="Verdana"/>
              </a:rPr>
              <a:t>The mind mapping is a powerful technique that utilises visual diagrams to explore and connect different tasks associated with project goals. </a:t>
            </a:r>
            <a:r>
              <a:rPr lang="en-IE">
                <a:solidFill>
                  <a:schemeClr val="dk1"/>
                </a:solidFill>
                <a:latin typeface="Verdana"/>
                <a:ea typeface="Verdana"/>
                <a:cs typeface="Verdana"/>
                <a:sym typeface="Verdana"/>
              </a:rPr>
              <a:t>This creative and nonlinear approach encourages brainstorming and the identification of tasks that may not be immediately apparent in a traditional linear format.</a:t>
            </a:r>
            <a:endParaRPr b="1" sz="2400">
              <a:solidFill>
                <a:schemeClr val="dk1"/>
              </a:solidFill>
              <a:latin typeface="Verdana"/>
              <a:ea typeface="Verdana"/>
              <a:cs typeface="Verdana"/>
              <a:sym typeface="Verdana"/>
            </a:endParaRPr>
          </a:p>
        </p:txBody>
      </p:sp>
      <p:pic>
        <p:nvPicPr>
          <p:cNvPr id="250" name="Google Shape;250;g2b2e44247e4_0_142"/>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51" name="Google Shape;251;g2b2e44247e4_0_142"/>
          <p:cNvSpPr txBox="1"/>
          <p:nvPr>
            <p:ph type="title"/>
          </p:nvPr>
        </p:nvSpPr>
        <p:spPr>
          <a:xfrm>
            <a:off x="491199" y="3897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Task Identification and Breakdown</a:t>
            </a:r>
            <a:endParaRPr>
              <a:latin typeface="Verdana"/>
              <a:ea typeface="Verdana"/>
              <a:cs typeface="Verdana"/>
              <a:sym typeface="Verdan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2b2e44247e4_0_466"/>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57" name="Google Shape;257;g2b2e44247e4_0_466"/>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58" name="Google Shape;258;g2b2e44247e4_0_466"/>
          <p:cNvSpPr txBox="1"/>
          <p:nvPr/>
        </p:nvSpPr>
        <p:spPr>
          <a:xfrm>
            <a:off x="1770575" y="2403375"/>
            <a:ext cx="5665500" cy="1416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Management</a:t>
            </a:r>
            <a:r>
              <a:rPr b="1" lang="en-IE" sz="4000">
                <a:solidFill>
                  <a:srgbClr val="3F7818"/>
                </a:solidFill>
                <a:latin typeface="Verdana"/>
                <a:ea typeface="Verdana"/>
                <a:cs typeface="Verdana"/>
                <a:sym typeface="Verdana"/>
              </a:rPr>
              <a:t> of the Scope of Work</a:t>
            </a:r>
            <a:endParaRPr b="1" i="0" sz="4000" u="none" cap="none" strike="noStrike">
              <a:solidFill>
                <a:srgbClr val="3F7818"/>
              </a:solidFill>
              <a:latin typeface="Verdana"/>
              <a:ea typeface="Verdana"/>
              <a:cs typeface="Verdana"/>
              <a:sym typeface="Verdana"/>
            </a:endParaRPr>
          </a:p>
        </p:txBody>
      </p:sp>
      <p:pic>
        <p:nvPicPr>
          <p:cNvPr id="259" name="Google Shape;259;g2b2e44247e4_0_466"/>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2b2e44247e4_0_473"/>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65" name="Google Shape;265;g2b2e44247e4_0_473"/>
          <p:cNvSpPr txBox="1"/>
          <p:nvPr/>
        </p:nvSpPr>
        <p:spPr>
          <a:xfrm>
            <a:off x="649200" y="2099825"/>
            <a:ext cx="8654400" cy="23493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sz="1500">
                <a:solidFill>
                  <a:schemeClr val="dk1"/>
                </a:solidFill>
                <a:latin typeface="Verdana"/>
                <a:ea typeface="Verdana"/>
                <a:cs typeface="Verdana"/>
                <a:sym typeface="Verdana"/>
              </a:rPr>
              <a:t>1. Effective Communication</a:t>
            </a:r>
            <a:endParaRPr b="1" sz="1500">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lang="en-IE" sz="1500">
                <a:solidFill>
                  <a:schemeClr val="dk1"/>
                </a:solidFill>
                <a:latin typeface="Verdana"/>
                <a:ea typeface="Verdana"/>
                <a:cs typeface="Verdana"/>
                <a:sym typeface="Verdana"/>
              </a:rPr>
              <a:t>By transparently explaining the motives behind scope changes, it promotes comprehension and collaboration. </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lang="en-IE" sz="1500">
                <a:solidFill>
                  <a:schemeClr val="dk1"/>
                </a:solidFill>
                <a:latin typeface="Verdana"/>
                <a:ea typeface="Verdana"/>
                <a:cs typeface="Verdana"/>
                <a:sym typeface="Verdana"/>
              </a:rPr>
              <a:t>Such a type of communication guarantees that all parties understand the need for change, reducing confusion, resistance, and possible disruptions. </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lang="en-IE" sz="1500">
                <a:solidFill>
                  <a:schemeClr val="dk1"/>
                </a:solidFill>
                <a:latin typeface="Verdana"/>
                <a:ea typeface="Verdana"/>
                <a:cs typeface="Verdana"/>
                <a:sym typeface="Verdana"/>
              </a:rPr>
              <a:t>Maintaining open channels of communication fosters a culture of trust and accountability, establishing a sturdy groundwork for the success of the project.</a:t>
            </a:r>
            <a:endParaRPr b="1" sz="2100">
              <a:solidFill>
                <a:schemeClr val="dk1"/>
              </a:solidFill>
              <a:latin typeface="Verdana"/>
              <a:ea typeface="Verdana"/>
              <a:cs typeface="Verdana"/>
              <a:sym typeface="Verdana"/>
            </a:endParaRPr>
          </a:p>
        </p:txBody>
      </p:sp>
      <p:sp>
        <p:nvSpPr>
          <p:cNvPr id="266" name="Google Shape;266;g2b2e44247e4_0_473"/>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67" name="Google Shape;267;g2b2e44247e4_0_473"/>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68" name="Google Shape;268;g2b2e44247e4_0_473"/>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Strategies for Managing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Scope Changes</a:t>
            </a:r>
            <a:endParaRPr b="1">
              <a:solidFill>
                <a:srgbClr val="6C911C"/>
              </a:solidFill>
              <a:latin typeface="Verdana"/>
              <a:ea typeface="Verdana"/>
              <a:cs typeface="Verdana"/>
              <a:sym typeface="Verdan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b2e44247e4_0_48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74" name="Google Shape;274;g2b2e44247e4_0_482"/>
          <p:cNvSpPr txBox="1"/>
          <p:nvPr/>
        </p:nvSpPr>
        <p:spPr>
          <a:xfrm>
            <a:off x="649200" y="2099825"/>
            <a:ext cx="8654400" cy="23493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sz="1500">
                <a:solidFill>
                  <a:schemeClr val="dk1"/>
                </a:solidFill>
                <a:latin typeface="Verdana"/>
                <a:ea typeface="Verdana"/>
                <a:cs typeface="Verdana"/>
                <a:sym typeface="Verdana"/>
              </a:rPr>
              <a:t>2. Impact Assessment </a:t>
            </a:r>
            <a:endParaRPr b="1" sz="1500">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lang="en-IE" sz="1500">
                <a:solidFill>
                  <a:schemeClr val="dk1"/>
                </a:solidFill>
                <a:latin typeface="Verdana"/>
                <a:ea typeface="Verdana"/>
                <a:cs typeface="Verdana"/>
                <a:sym typeface="Verdana"/>
              </a:rPr>
              <a:t>It involves a comprehensive evaluation of how modifications may affect project timelines, budgets, and resources. </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lang="en-IE" sz="1500">
                <a:solidFill>
                  <a:schemeClr val="dk1"/>
                </a:solidFill>
                <a:latin typeface="Verdana"/>
                <a:ea typeface="Verdana"/>
                <a:cs typeface="Verdana"/>
                <a:sym typeface="Verdana"/>
              </a:rPr>
              <a:t>By systematically analysing the potential consequences, project managers can make well-informed choices and proactively address challenges that may arise. </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lang="en-IE" sz="1500">
                <a:solidFill>
                  <a:schemeClr val="dk1"/>
                </a:solidFill>
                <a:latin typeface="Verdana"/>
                <a:ea typeface="Verdana"/>
                <a:cs typeface="Verdana"/>
                <a:sym typeface="Verdana"/>
              </a:rPr>
              <a:t>This approach ensures that the project remains on track and that adjustments are made with a clear understanding of their broader implications.</a:t>
            </a:r>
            <a:endParaRPr b="1" sz="2000">
              <a:solidFill>
                <a:schemeClr val="dk1"/>
              </a:solidFill>
              <a:latin typeface="Verdana"/>
              <a:ea typeface="Verdana"/>
              <a:cs typeface="Verdana"/>
              <a:sym typeface="Verdana"/>
            </a:endParaRPr>
          </a:p>
        </p:txBody>
      </p:sp>
      <p:sp>
        <p:nvSpPr>
          <p:cNvPr id="275" name="Google Shape;275;g2b2e44247e4_0_48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76" name="Google Shape;276;g2b2e44247e4_0_482"/>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77" name="Google Shape;277;g2b2e44247e4_0_482"/>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Strategies for Managing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Scope Changes</a:t>
            </a:r>
            <a:endParaRPr b="1">
              <a:solidFill>
                <a:srgbClr val="6C911C"/>
              </a:solidFill>
              <a:latin typeface="Verdana"/>
              <a:ea typeface="Verdana"/>
              <a:cs typeface="Verdana"/>
              <a:sym typeface="Verdan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2b2e44247e4_0_490"/>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83" name="Google Shape;283;g2b2e44247e4_0_490"/>
          <p:cNvSpPr txBox="1"/>
          <p:nvPr/>
        </p:nvSpPr>
        <p:spPr>
          <a:xfrm>
            <a:off x="649200" y="2099825"/>
            <a:ext cx="8654400" cy="1939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sz="1500">
                <a:solidFill>
                  <a:schemeClr val="dk1"/>
                </a:solidFill>
                <a:latin typeface="Verdana"/>
                <a:ea typeface="Verdana"/>
                <a:cs typeface="Verdana"/>
                <a:sym typeface="Verdana"/>
              </a:rPr>
              <a:t>3. Change Control Procedures</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0"/>
              </a:spcAft>
              <a:buClr>
                <a:schemeClr val="dk1"/>
              </a:buClr>
              <a:buSzPts val="1100"/>
              <a:buFont typeface="Arial"/>
              <a:buNone/>
            </a:pPr>
            <a:r>
              <a:rPr lang="en-IE" sz="1500">
                <a:solidFill>
                  <a:schemeClr val="dk1"/>
                </a:solidFill>
                <a:latin typeface="Verdana"/>
                <a:ea typeface="Verdana"/>
                <a:cs typeface="Verdana"/>
                <a:sym typeface="Verdana"/>
              </a:rPr>
              <a:t>By introducing a systematic approach, project managers can ensure that proposed changes align with project objectives, are carefully assessed, and have the necessary approvals in place before implementation. </a:t>
            </a:r>
            <a:endParaRPr sz="15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lang="en-IE" sz="1500">
                <a:solidFill>
                  <a:schemeClr val="dk1"/>
                </a:solidFill>
                <a:latin typeface="Verdana"/>
                <a:ea typeface="Verdana"/>
                <a:cs typeface="Verdana"/>
                <a:sym typeface="Verdana"/>
              </a:rPr>
              <a:t>This not only maintains the integrity of the project but also facilitates a more controlled and organised adaptation to evolving requirements.</a:t>
            </a:r>
            <a:endParaRPr b="1" sz="2000">
              <a:solidFill>
                <a:schemeClr val="dk1"/>
              </a:solidFill>
              <a:latin typeface="Verdana"/>
              <a:ea typeface="Verdana"/>
              <a:cs typeface="Verdana"/>
              <a:sym typeface="Verdana"/>
            </a:endParaRPr>
          </a:p>
        </p:txBody>
      </p:sp>
      <p:sp>
        <p:nvSpPr>
          <p:cNvPr id="284" name="Google Shape;284;g2b2e44247e4_0_490"/>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85" name="Google Shape;285;g2b2e44247e4_0_49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86" name="Google Shape;286;g2b2e44247e4_0_490"/>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Strategies for Managing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Scope Changes</a:t>
            </a:r>
            <a:endParaRPr b="1">
              <a:solidFill>
                <a:srgbClr val="6C911C"/>
              </a:solidFill>
              <a:latin typeface="Verdana"/>
              <a:ea typeface="Verdana"/>
              <a:cs typeface="Verdana"/>
              <a:sym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2b2e44247e4_0_508"/>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92" name="Google Shape;292;g2b2e44247e4_0_508"/>
          <p:cNvSpPr/>
          <p:nvPr/>
        </p:nvSpPr>
        <p:spPr>
          <a:xfrm>
            <a:off x="620225" y="1800250"/>
            <a:ext cx="8461800" cy="41142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93" name="Google Shape;293;g2b2e44247e4_0_508"/>
          <p:cNvSpPr txBox="1"/>
          <p:nvPr/>
        </p:nvSpPr>
        <p:spPr>
          <a:xfrm>
            <a:off x="759725" y="1968700"/>
            <a:ext cx="8182800" cy="3777300"/>
          </a:xfrm>
          <a:prstGeom prst="rect">
            <a:avLst/>
          </a:prstGeom>
          <a:noFill/>
          <a:ln>
            <a:noFill/>
          </a:ln>
        </p:spPr>
        <p:txBody>
          <a:bodyPr anchorCtr="0" anchor="t" bIns="45700" lIns="91425" spcFirstLastPara="1" rIns="91425" wrap="square" tIns="45700">
            <a:spAutoFit/>
          </a:bodyPr>
          <a:lstStyle/>
          <a:p>
            <a:pPr indent="-317500" lvl="0" marL="457200" rtl="0" algn="just">
              <a:lnSpc>
                <a:spcPct val="115000"/>
              </a:lnSpc>
              <a:spcBef>
                <a:spcPts val="0"/>
              </a:spcBef>
              <a:spcAft>
                <a:spcPts val="0"/>
              </a:spcAft>
              <a:buClr>
                <a:schemeClr val="dk1"/>
              </a:buClr>
              <a:buSzPts val="1400"/>
              <a:buFont typeface="Verdana"/>
              <a:buAutoNum type="arabicParenR"/>
            </a:pPr>
            <a:r>
              <a:rPr b="1" lang="en-IE">
                <a:solidFill>
                  <a:schemeClr val="dk1"/>
                </a:solidFill>
                <a:latin typeface="Verdana"/>
                <a:ea typeface="Verdana"/>
                <a:cs typeface="Verdana"/>
                <a:sym typeface="Verdana"/>
              </a:rPr>
              <a:t>Scenario analysis</a:t>
            </a:r>
            <a:r>
              <a:rPr lang="en-IE">
                <a:solidFill>
                  <a:schemeClr val="dk1"/>
                </a:solidFill>
                <a:latin typeface="Verdana"/>
                <a:ea typeface="Verdana"/>
                <a:cs typeface="Verdana"/>
                <a:sym typeface="Verdana"/>
              </a:rPr>
              <a:t> prompts project teams to envision a range of potential situations, allowing them to identify blind spots and develop flexible response strategies. By encouraging project managers to think creatively and strategically, this approach enhances the project's overall readiness and responsiveness to unforeseen circumstances. </a:t>
            </a:r>
            <a:endParaRPr>
              <a:solidFill>
                <a:schemeClr val="dk1"/>
              </a:solidFill>
              <a:latin typeface="Verdana"/>
              <a:ea typeface="Verdana"/>
              <a:cs typeface="Verdana"/>
              <a:sym typeface="Verdana"/>
            </a:endParaRPr>
          </a:p>
          <a:p>
            <a:pPr indent="-317500" lvl="0" marL="457200" rtl="0" algn="just">
              <a:lnSpc>
                <a:spcPct val="115000"/>
              </a:lnSpc>
              <a:spcBef>
                <a:spcPts val="0"/>
              </a:spcBef>
              <a:spcAft>
                <a:spcPts val="0"/>
              </a:spcAft>
              <a:buClr>
                <a:schemeClr val="dk1"/>
              </a:buClr>
              <a:buSzPts val="1400"/>
              <a:buFont typeface="Verdana"/>
              <a:buAutoNum type="arabicParenR"/>
            </a:pPr>
            <a:r>
              <a:rPr b="1" lang="en-IE">
                <a:solidFill>
                  <a:schemeClr val="dk1"/>
                </a:solidFill>
                <a:latin typeface="Verdana"/>
                <a:ea typeface="Verdana"/>
                <a:cs typeface="Verdana"/>
                <a:sym typeface="Verdana"/>
              </a:rPr>
              <a:t>Identification and assessment of potential risks. </a:t>
            </a:r>
            <a:r>
              <a:rPr lang="en-IE">
                <a:solidFill>
                  <a:schemeClr val="dk1"/>
                </a:solidFill>
                <a:latin typeface="Verdana"/>
                <a:ea typeface="Verdana"/>
                <a:cs typeface="Verdana"/>
                <a:sym typeface="Verdana"/>
              </a:rPr>
              <a:t>Regular scrutiny of the project landscape enables project managers to anticipate challenges that may impact the project scope. Through a thorough risk assessment, project teams categorize and prioritize potential threats, fostering a proactive mindset that enables timely and targeted responses. </a:t>
            </a:r>
            <a:endParaRPr>
              <a:solidFill>
                <a:schemeClr val="dk1"/>
              </a:solidFill>
              <a:latin typeface="Verdana"/>
              <a:ea typeface="Verdana"/>
              <a:cs typeface="Verdana"/>
              <a:sym typeface="Verdana"/>
            </a:endParaRPr>
          </a:p>
          <a:p>
            <a:pPr indent="-317500" lvl="0" marL="457200" rtl="0" algn="just">
              <a:lnSpc>
                <a:spcPct val="115000"/>
              </a:lnSpc>
              <a:spcBef>
                <a:spcPts val="0"/>
              </a:spcBef>
              <a:spcAft>
                <a:spcPts val="0"/>
              </a:spcAft>
              <a:buClr>
                <a:schemeClr val="dk1"/>
              </a:buClr>
              <a:buSzPts val="1400"/>
              <a:buFont typeface="Verdana"/>
              <a:buAutoNum type="arabicParenR"/>
            </a:pPr>
            <a:r>
              <a:rPr b="1" lang="en-IE">
                <a:solidFill>
                  <a:schemeClr val="dk1"/>
                </a:solidFill>
                <a:latin typeface="Verdana"/>
                <a:ea typeface="Verdana"/>
                <a:cs typeface="Verdana"/>
                <a:sym typeface="Verdana"/>
              </a:rPr>
              <a:t>The development of contingency plans.</a:t>
            </a:r>
            <a:r>
              <a:rPr lang="en-IE">
                <a:solidFill>
                  <a:schemeClr val="dk1"/>
                </a:solidFill>
                <a:latin typeface="Verdana"/>
                <a:ea typeface="Verdana"/>
                <a:cs typeface="Verdana"/>
                <a:sym typeface="Verdana"/>
              </a:rPr>
              <a:t> Contingency planning involves the creation of proactive strategies to address anticipated risks and challenges. Such plans may include alternative approaches, resource reallocation, or predefined actions, ensuring that the project can adapt swiftly and effectively to unforeseen circumstances.</a:t>
            </a:r>
            <a:endParaRPr b="1" sz="2400">
              <a:solidFill>
                <a:schemeClr val="dk1"/>
              </a:solidFill>
              <a:latin typeface="Verdana"/>
              <a:ea typeface="Verdana"/>
              <a:cs typeface="Verdana"/>
              <a:sym typeface="Verdana"/>
            </a:endParaRPr>
          </a:p>
        </p:txBody>
      </p:sp>
      <p:pic>
        <p:nvPicPr>
          <p:cNvPr id="294" name="Google Shape;294;g2b2e44247e4_0_508"/>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95" name="Google Shape;295;g2b2e44247e4_0_508"/>
          <p:cNvSpPr txBox="1"/>
          <p:nvPr>
            <p:ph type="title"/>
          </p:nvPr>
        </p:nvSpPr>
        <p:spPr>
          <a:xfrm>
            <a:off x="491199" y="4817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Risk Response Planning</a:t>
            </a:r>
            <a:endParaRPr b="1">
              <a:solidFill>
                <a:srgbClr val="6C911C"/>
              </a:solidFill>
              <a:latin typeface="Verdana"/>
              <a:ea typeface="Verdana"/>
              <a:cs typeface="Verdana"/>
              <a:sym typeface="Verdan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301" name="Google Shape;301;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302" name="Google Shape;302;p6"/>
          <p:cNvPicPr preferRelativeResize="0"/>
          <p:nvPr/>
        </p:nvPicPr>
        <p:blipFill rotWithShape="1">
          <a:blip r:embed="rId4">
            <a:alphaModFix/>
          </a:blip>
          <a:srcRect b="0" l="0" r="0" t="0"/>
          <a:stretch/>
        </p:blipFill>
        <p:spPr>
          <a:xfrm>
            <a:off x="3980873" y="836540"/>
            <a:ext cx="2863183" cy="2871260"/>
          </a:xfrm>
          <a:prstGeom prst="rect">
            <a:avLst/>
          </a:prstGeom>
          <a:noFill/>
          <a:ln>
            <a:noFill/>
          </a:ln>
        </p:spPr>
      </p:pic>
      <p:pic>
        <p:nvPicPr>
          <p:cNvPr id="303" name="Google Shape;303;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304" name="Google Shape;304;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305" name="Google Shape;305;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306" name="Google Shape;306;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p2"/>
          <p:cNvSpPr/>
          <p:nvPr/>
        </p:nvSpPr>
        <p:spPr>
          <a:xfrm>
            <a:off x="1217490" y="1386931"/>
            <a:ext cx="7664221" cy="36830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p2"/>
          <p:cNvSpPr txBox="1"/>
          <p:nvPr/>
        </p:nvSpPr>
        <p:spPr>
          <a:xfrm>
            <a:off x="1452150" y="1866175"/>
            <a:ext cx="7194900" cy="25998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lang="en-IE" sz="1800">
                <a:solidFill>
                  <a:schemeClr val="dk1"/>
                </a:solidFill>
                <a:latin typeface="Verdana"/>
                <a:ea typeface="Verdana"/>
                <a:cs typeface="Verdana"/>
                <a:sym typeface="Verdana"/>
              </a:rPr>
              <a:t>The scope of work (SOW) in entrepreneurial projects refers to a detailed document that outlines the specific tasks, deliverables, milestones, and criteria for success within a project. It acts as a roadmap, defining the boundaries and parameters of the project to guide both the project team and stakeholders. The scope serves as a contractual agreement between the entrepreneur and relevant parties, setting clear expectations for what will be accomplished.</a:t>
            </a:r>
            <a:endParaRPr b="1" sz="1800">
              <a:solidFill>
                <a:srgbClr val="3F7818"/>
              </a:solidFill>
              <a:latin typeface="Verdana"/>
              <a:ea typeface="Verdana"/>
              <a:cs typeface="Verdana"/>
              <a:sym typeface="Verdana"/>
            </a:endParaRPr>
          </a:p>
        </p:txBody>
      </p:sp>
      <p:pic>
        <p:nvPicPr>
          <p:cNvPr id="154" name="Google Shape;154;p2"/>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
        <p:nvSpPr>
          <p:cNvPr id="155" name="Google Shape;155;p2"/>
          <p:cNvSpPr txBox="1"/>
          <p:nvPr/>
        </p:nvSpPr>
        <p:spPr>
          <a:xfrm>
            <a:off x="3694175" y="6222713"/>
            <a:ext cx="39210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15000"/>
              </a:lnSpc>
              <a:spcBef>
                <a:spcPts val="0"/>
              </a:spcBef>
              <a:spcAft>
                <a:spcPts val="1125"/>
              </a:spcAft>
              <a:buClr>
                <a:schemeClr val="dk1"/>
              </a:buClr>
              <a:buSzPts val="1100"/>
              <a:buFont typeface="Arial"/>
              <a:buNone/>
            </a:pPr>
            <a:r>
              <a:rPr b="1" i="1" lang="en-IE" sz="2500">
                <a:solidFill>
                  <a:srgbClr val="3F7818"/>
                </a:solidFill>
                <a:latin typeface="Verdana"/>
                <a:ea typeface="Verdana"/>
                <a:cs typeface="Verdana"/>
                <a:sym typeface="Verdana"/>
              </a:rPr>
              <a:t>Key components -&gt;</a:t>
            </a:r>
            <a:endParaRPr b="1" i="0" sz="2500" u="none" cap="none" strike="noStrike">
              <a:solidFill>
                <a:srgbClr val="3F7818"/>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2b2e44247e4_0_284"/>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1" name="Google Shape;161;g2b2e44247e4_0_284"/>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62" name="Google Shape;162;g2b2e44247e4_0_284"/>
          <p:cNvSpPr txBox="1"/>
          <p:nvPr/>
        </p:nvSpPr>
        <p:spPr>
          <a:xfrm>
            <a:off x="1770575" y="2403375"/>
            <a:ext cx="5265300" cy="1416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Definition and Importance</a:t>
            </a:r>
            <a:endParaRPr b="1" i="0" sz="4000" u="none" cap="none" strike="noStrike">
              <a:solidFill>
                <a:srgbClr val="3F7818"/>
              </a:solidFill>
              <a:latin typeface="Verdana"/>
              <a:ea typeface="Verdana"/>
              <a:cs typeface="Verdana"/>
              <a:sym typeface="Verdana"/>
            </a:endParaRPr>
          </a:p>
        </p:txBody>
      </p:sp>
      <p:pic>
        <p:nvPicPr>
          <p:cNvPr id="163" name="Google Shape;163;g2b2e44247e4_0_284"/>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g29a43bd7d8b_0_19"/>
          <p:cNvPicPr preferRelativeResize="0"/>
          <p:nvPr/>
        </p:nvPicPr>
        <p:blipFill rotWithShape="1">
          <a:blip r:embed="rId3">
            <a:alphaModFix/>
          </a:blip>
          <a:srcRect b="0" l="0" r="0" t="0"/>
          <a:stretch/>
        </p:blipFill>
        <p:spPr>
          <a:xfrm>
            <a:off x="674538" y="1755187"/>
            <a:ext cx="4082124" cy="4072649"/>
          </a:xfrm>
          <a:prstGeom prst="rect">
            <a:avLst/>
          </a:prstGeom>
          <a:noFill/>
          <a:ln>
            <a:noFill/>
          </a:ln>
        </p:spPr>
      </p:pic>
      <p:sp>
        <p:nvSpPr>
          <p:cNvPr id="169" name="Google Shape;169;g29a43bd7d8b_0_19"/>
          <p:cNvSpPr txBox="1"/>
          <p:nvPr/>
        </p:nvSpPr>
        <p:spPr>
          <a:xfrm>
            <a:off x="755100" y="953925"/>
            <a:ext cx="39210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15000"/>
              </a:lnSpc>
              <a:spcBef>
                <a:spcPts val="0"/>
              </a:spcBef>
              <a:spcAft>
                <a:spcPts val="1125"/>
              </a:spcAft>
              <a:buClr>
                <a:schemeClr val="dk1"/>
              </a:buClr>
              <a:buSzPts val="1100"/>
              <a:buFont typeface="Arial"/>
              <a:buNone/>
            </a:pPr>
            <a:r>
              <a:rPr b="1" i="1" lang="en-IE" sz="2500">
                <a:solidFill>
                  <a:srgbClr val="3F7818"/>
                </a:solidFill>
                <a:latin typeface="Verdana"/>
                <a:ea typeface="Verdana"/>
                <a:cs typeface="Verdana"/>
                <a:sym typeface="Verdana"/>
              </a:rPr>
              <a:t>Tasks and Activities</a:t>
            </a:r>
            <a:endParaRPr b="1" i="0" sz="2500" u="none" cap="none" strike="noStrike">
              <a:solidFill>
                <a:srgbClr val="3F7818"/>
              </a:solidFill>
              <a:latin typeface="Verdana"/>
              <a:ea typeface="Verdana"/>
              <a:cs typeface="Verdana"/>
              <a:sym typeface="Verdana"/>
            </a:endParaRPr>
          </a:p>
        </p:txBody>
      </p:sp>
      <p:sp>
        <p:nvSpPr>
          <p:cNvPr id="170" name="Google Shape;170;g29a43bd7d8b_0_19"/>
          <p:cNvSpPr txBox="1"/>
          <p:nvPr/>
        </p:nvSpPr>
        <p:spPr>
          <a:xfrm>
            <a:off x="856650" y="2064550"/>
            <a:ext cx="3717900" cy="31707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lang="en-IE" sz="1600">
                <a:solidFill>
                  <a:schemeClr val="lt1"/>
                </a:solidFill>
                <a:latin typeface="Verdana"/>
                <a:ea typeface="Verdana"/>
                <a:cs typeface="Verdana"/>
                <a:sym typeface="Verdana"/>
              </a:rPr>
              <a:t>A well-defined scope of work must have all the tasks and activities identified and listed as necessary to achieve project objectives. Why? The tasks identified will help the project team and stakeholders understand what they are expected to do. In other words, it defines the specific actions required to deliver the project objectives.</a:t>
            </a:r>
            <a:endParaRPr sz="2000">
              <a:solidFill>
                <a:schemeClr val="lt1"/>
              </a:solidFill>
              <a:latin typeface="Verdana"/>
              <a:ea typeface="Verdana"/>
              <a:cs typeface="Verdana"/>
              <a:sym typeface="Verdana"/>
            </a:endParaRPr>
          </a:p>
        </p:txBody>
      </p:sp>
      <p:pic>
        <p:nvPicPr>
          <p:cNvPr id="171" name="Google Shape;171;g29a43bd7d8b_0_19"/>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72" name="Google Shape;172;g29a43bd7d8b_0_19"/>
          <p:cNvPicPr preferRelativeResize="0"/>
          <p:nvPr/>
        </p:nvPicPr>
        <p:blipFill rotWithShape="1">
          <a:blip r:embed="rId3">
            <a:alphaModFix/>
          </a:blip>
          <a:srcRect b="0" l="0" r="0" t="0"/>
          <a:stretch/>
        </p:blipFill>
        <p:spPr>
          <a:xfrm>
            <a:off x="5141700" y="1755200"/>
            <a:ext cx="4082124" cy="4072649"/>
          </a:xfrm>
          <a:prstGeom prst="rect">
            <a:avLst/>
          </a:prstGeom>
          <a:noFill/>
          <a:ln>
            <a:noFill/>
          </a:ln>
        </p:spPr>
      </p:pic>
      <p:sp>
        <p:nvSpPr>
          <p:cNvPr id="173" name="Google Shape;173;g29a43bd7d8b_0_19"/>
          <p:cNvSpPr txBox="1"/>
          <p:nvPr/>
        </p:nvSpPr>
        <p:spPr>
          <a:xfrm>
            <a:off x="5243275" y="2064550"/>
            <a:ext cx="3879000" cy="3943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lang="en-IE" sz="1600">
                <a:solidFill>
                  <a:schemeClr val="lt1"/>
                </a:solidFill>
                <a:latin typeface="Verdana"/>
                <a:ea typeface="Verdana"/>
                <a:cs typeface="Verdana"/>
                <a:sym typeface="Verdana"/>
              </a:rPr>
              <a:t>The scope of work should clearly specify the tangible outputs or results expected from the project. Deliverables can include physical products, reports, documentation, or any other work product the project is designed to produce. By defining these expectations upfront, the project team can work more efficiently and effectively and avoid any misunderstandings or disputes later on.</a:t>
            </a:r>
            <a:endParaRPr sz="1600">
              <a:solidFill>
                <a:schemeClr val="lt1"/>
              </a:solidFill>
              <a:latin typeface="Verdana"/>
              <a:ea typeface="Verdana"/>
              <a:cs typeface="Verdana"/>
              <a:sym typeface="Verdana"/>
            </a:endParaRPr>
          </a:p>
          <a:p>
            <a:pPr indent="0" lvl="0" marL="0" marR="0" rtl="0" algn="ctr">
              <a:lnSpc>
                <a:spcPct val="115000"/>
              </a:lnSpc>
              <a:spcBef>
                <a:spcPts val="1125"/>
              </a:spcBef>
              <a:spcAft>
                <a:spcPts val="1125"/>
              </a:spcAft>
              <a:buClr>
                <a:schemeClr val="dk1"/>
              </a:buClr>
              <a:buSzPts val="1100"/>
              <a:buFont typeface="Arial"/>
              <a:buNone/>
            </a:pPr>
            <a:r>
              <a:t/>
            </a:r>
            <a:endParaRPr sz="2000">
              <a:solidFill>
                <a:schemeClr val="lt1"/>
              </a:solidFill>
              <a:latin typeface="Verdana"/>
              <a:ea typeface="Verdana"/>
              <a:cs typeface="Verdana"/>
              <a:sym typeface="Verdana"/>
            </a:endParaRPr>
          </a:p>
        </p:txBody>
      </p:sp>
      <p:sp>
        <p:nvSpPr>
          <p:cNvPr id="174" name="Google Shape;174;g29a43bd7d8b_0_19"/>
          <p:cNvSpPr txBox="1"/>
          <p:nvPr/>
        </p:nvSpPr>
        <p:spPr>
          <a:xfrm>
            <a:off x="5359668" y="953925"/>
            <a:ext cx="36462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Deliverables</a:t>
            </a:r>
            <a:endParaRPr b="1" i="0" sz="2500" u="none" cap="none" strike="noStrike">
              <a:solidFill>
                <a:srgbClr val="3F7818"/>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g29a43bd7d8b_0_2"/>
          <p:cNvPicPr preferRelativeResize="0"/>
          <p:nvPr/>
        </p:nvPicPr>
        <p:blipFill rotWithShape="1">
          <a:blip r:embed="rId3">
            <a:alphaModFix/>
          </a:blip>
          <a:srcRect b="0" l="0" r="0" t="0"/>
          <a:stretch/>
        </p:blipFill>
        <p:spPr>
          <a:xfrm>
            <a:off x="657213" y="1511937"/>
            <a:ext cx="4082124" cy="4072649"/>
          </a:xfrm>
          <a:prstGeom prst="rect">
            <a:avLst/>
          </a:prstGeom>
          <a:noFill/>
          <a:ln>
            <a:noFill/>
          </a:ln>
        </p:spPr>
      </p:pic>
      <p:sp>
        <p:nvSpPr>
          <p:cNvPr id="180" name="Google Shape;180;g29a43bd7d8b_0_2"/>
          <p:cNvSpPr txBox="1"/>
          <p:nvPr/>
        </p:nvSpPr>
        <p:spPr>
          <a:xfrm>
            <a:off x="936225" y="815525"/>
            <a:ext cx="33927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Timeline</a:t>
            </a:r>
            <a:endParaRPr b="1" i="1" sz="2500" u="none" cap="none" strike="noStrike">
              <a:solidFill>
                <a:srgbClr val="3F7818"/>
              </a:solidFill>
              <a:latin typeface="Verdana"/>
              <a:ea typeface="Verdana"/>
              <a:cs typeface="Verdana"/>
              <a:sym typeface="Verdana"/>
            </a:endParaRPr>
          </a:p>
        </p:txBody>
      </p:sp>
      <p:sp>
        <p:nvSpPr>
          <p:cNvPr id="181" name="Google Shape;181;g29a43bd7d8b_0_2"/>
          <p:cNvSpPr txBox="1"/>
          <p:nvPr/>
        </p:nvSpPr>
        <p:spPr>
          <a:xfrm>
            <a:off x="829575" y="2072538"/>
            <a:ext cx="3737400" cy="27129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lang="en-IE" sz="1500">
                <a:solidFill>
                  <a:schemeClr val="lt1"/>
                </a:solidFill>
                <a:latin typeface="Verdana"/>
                <a:ea typeface="Verdana"/>
                <a:cs typeface="Verdana"/>
                <a:sym typeface="Verdana"/>
              </a:rPr>
              <a:t>The timeline helps ensure that the project stays on track and that everyone involved understands what is expected of them. However, one should not forget that to create a ‘timeline’ part, one needs to consider different types of factors, such as the complexity of the project, resources, or any kind of external factors. </a:t>
            </a:r>
            <a:endParaRPr sz="1500">
              <a:solidFill>
                <a:schemeClr val="lt1"/>
              </a:solidFill>
              <a:latin typeface="Verdana"/>
              <a:ea typeface="Verdana"/>
              <a:cs typeface="Verdana"/>
              <a:sym typeface="Verdana"/>
            </a:endParaRPr>
          </a:p>
        </p:txBody>
      </p:sp>
      <p:pic>
        <p:nvPicPr>
          <p:cNvPr id="182" name="Google Shape;182;g29a43bd7d8b_0_2"/>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83" name="Google Shape;183;g29a43bd7d8b_0_2"/>
          <p:cNvPicPr preferRelativeResize="0"/>
          <p:nvPr/>
        </p:nvPicPr>
        <p:blipFill rotWithShape="1">
          <a:blip r:embed="rId3">
            <a:alphaModFix/>
          </a:blip>
          <a:srcRect b="0" l="0" r="0" t="0"/>
          <a:stretch/>
        </p:blipFill>
        <p:spPr>
          <a:xfrm>
            <a:off x="5188712" y="1511937"/>
            <a:ext cx="4082124" cy="4072649"/>
          </a:xfrm>
          <a:prstGeom prst="rect">
            <a:avLst/>
          </a:prstGeom>
          <a:noFill/>
          <a:ln>
            <a:noFill/>
          </a:ln>
        </p:spPr>
      </p:pic>
      <p:sp>
        <p:nvSpPr>
          <p:cNvPr id="184" name="Google Shape;184;g29a43bd7d8b_0_2"/>
          <p:cNvSpPr txBox="1"/>
          <p:nvPr/>
        </p:nvSpPr>
        <p:spPr>
          <a:xfrm>
            <a:off x="5500575" y="1835100"/>
            <a:ext cx="3485700" cy="3426300"/>
          </a:xfrm>
          <a:prstGeom prst="rect">
            <a:avLst/>
          </a:prstGeom>
          <a:noFill/>
          <a:ln>
            <a:noFill/>
          </a:ln>
        </p:spPr>
        <p:txBody>
          <a:bodyPr anchorCtr="0" anchor="ctr" bIns="45700" lIns="91425" spcFirstLastPara="1" rIns="91425" wrap="square" tIns="45700">
            <a:noAutofit/>
          </a:bodyPr>
          <a:lstStyle/>
          <a:p>
            <a:pPr indent="0" lvl="0" marL="0" rtl="0" algn="ctr">
              <a:lnSpc>
                <a:spcPct val="115000"/>
              </a:lnSpc>
              <a:spcBef>
                <a:spcPts val="0"/>
              </a:spcBef>
              <a:spcAft>
                <a:spcPts val="0"/>
              </a:spcAft>
              <a:buClr>
                <a:schemeClr val="dk1"/>
              </a:buClr>
              <a:buSzPts val="1100"/>
              <a:buFont typeface="Arial"/>
              <a:buNone/>
            </a:pPr>
            <a:r>
              <a:rPr lang="en-IE" sz="1500">
                <a:solidFill>
                  <a:schemeClr val="lt1"/>
                </a:solidFill>
                <a:latin typeface="Verdana"/>
                <a:ea typeface="Verdana"/>
                <a:cs typeface="Verdana"/>
                <a:sym typeface="Verdana"/>
              </a:rPr>
              <a:t>To track progress and achievements, one cannot forget to establish critical points in the project timeline.</a:t>
            </a:r>
            <a:endParaRPr sz="1500">
              <a:solidFill>
                <a:schemeClr val="lt1"/>
              </a:solidFill>
              <a:latin typeface="Verdana"/>
              <a:ea typeface="Verdana"/>
              <a:cs typeface="Verdana"/>
              <a:sym typeface="Verdana"/>
            </a:endParaRPr>
          </a:p>
          <a:p>
            <a:pPr indent="0" lvl="0" marL="0" marR="0" rtl="0" algn="ctr">
              <a:lnSpc>
                <a:spcPct val="115000"/>
              </a:lnSpc>
              <a:spcBef>
                <a:spcPts val="1125"/>
              </a:spcBef>
              <a:spcAft>
                <a:spcPts val="1125"/>
              </a:spcAft>
              <a:buClr>
                <a:schemeClr val="dk1"/>
              </a:buClr>
              <a:buSzPts val="1100"/>
              <a:buFont typeface="Arial"/>
              <a:buNone/>
            </a:pPr>
            <a:r>
              <a:t/>
            </a:r>
            <a:endParaRPr sz="2000">
              <a:solidFill>
                <a:schemeClr val="lt1"/>
              </a:solidFill>
              <a:latin typeface="Verdana"/>
              <a:ea typeface="Verdana"/>
              <a:cs typeface="Verdana"/>
              <a:sym typeface="Verdana"/>
            </a:endParaRPr>
          </a:p>
        </p:txBody>
      </p:sp>
      <p:sp>
        <p:nvSpPr>
          <p:cNvPr id="185" name="Google Shape;185;g29a43bd7d8b_0_2"/>
          <p:cNvSpPr txBox="1"/>
          <p:nvPr/>
        </p:nvSpPr>
        <p:spPr>
          <a:xfrm>
            <a:off x="4932363" y="815525"/>
            <a:ext cx="45948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Milestones</a:t>
            </a:r>
            <a:endParaRPr b="1" i="1" sz="2500" u="none" cap="none" strike="noStrike">
              <a:solidFill>
                <a:srgbClr val="3F7818"/>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g2b2e1042e1d_0_1"/>
          <p:cNvPicPr preferRelativeResize="0"/>
          <p:nvPr/>
        </p:nvPicPr>
        <p:blipFill rotWithShape="1">
          <a:blip r:embed="rId3">
            <a:alphaModFix/>
          </a:blip>
          <a:srcRect b="0" l="0" r="0" t="0"/>
          <a:stretch/>
        </p:blipFill>
        <p:spPr>
          <a:xfrm>
            <a:off x="657213" y="1511937"/>
            <a:ext cx="4082124" cy="4072649"/>
          </a:xfrm>
          <a:prstGeom prst="rect">
            <a:avLst/>
          </a:prstGeom>
          <a:noFill/>
          <a:ln>
            <a:noFill/>
          </a:ln>
        </p:spPr>
      </p:pic>
      <p:sp>
        <p:nvSpPr>
          <p:cNvPr id="191" name="Google Shape;191;g2b2e1042e1d_0_1"/>
          <p:cNvSpPr txBox="1"/>
          <p:nvPr/>
        </p:nvSpPr>
        <p:spPr>
          <a:xfrm>
            <a:off x="1001925" y="815525"/>
            <a:ext cx="33927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Budget</a:t>
            </a:r>
            <a:endParaRPr b="1" i="1" sz="2500" u="none" cap="none" strike="noStrike">
              <a:solidFill>
                <a:srgbClr val="3F7818"/>
              </a:solidFill>
              <a:latin typeface="Verdana"/>
              <a:ea typeface="Verdana"/>
              <a:cs typeface="Verdana"/>
              <a:sym typeface="Verdana"/>
            </a:endParaRPr>
          </a:p>
        </p:txBody>
      </p:sp>
      <p:sp>
        <p:nvSpPr>
          <p:cNvPr id="192" name="Google Shape;192;g2b2e1042e1d_0_1"/>
          <p:cNvSpPr txBox="1"/>
          <p:nvPr/>
        </p:nvSpPr>
        <p:spPr>
          <a:xfrm>
            <a:off x="896325" y="2059050"/>
            <a:ext cx="3603900" cy="29784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lang="en-IE" sz="1500">
                <a:solidFill>
                  <a:schemeClr val="lt1"/>
                </a:solidFill>
                <a:latin typeface="Verdana"/>
                <a:ea typeface="Verdana"/>
                <a:cs typeface="Verdana"/>
                <a:sym typeface="Verdana"/>
              </a:rPr>
              <a:t>To have a well-defined scope of work, one needs to include a clear and detailed project budget outline. However, the budget needs to be carefully defined and considered to ensure success. Therefore, what will help in outlining the budget part is a careful analysis of every task and deliverables and considering any potential risks.</a:t>
            </a:r>
            <a:endParaRPr b="0" i="0" sz="1500" u="none" cap="none" strike="noStrike">
              <a:solidFill>
                <a:schemeClr val="lt1"/>
              </a:solidFill>
              <a:latin typeface="Verdana"/>
              <a:ea typeface="Verdana"/>
              <a:cs typeface="Verdana"/>
              <a:sym typeface="Verdana"/>
            </a:endParaRPr>
          </a:p>
        </p:txBody>
      </p:sp>
      <p:pic>
        <p:nvPicPr>
          <p:cNvPr id="193" name="Google Shape;193;g2b2e1042e1d_0_1"/>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94" name="Google Shape;194;g2b2e1042e1d_0_1"/>
          <p:cNvPicPr preferRelativeResize="0"/>
          <p:nvPr/>
        </p:nvPicPr>
        <p:blipFill rotWithShape="1">
          <a:blip r:embed="rId3">
            <a:alphaModFix/>
          </a:blip>
          <a:srcRect b="0" l="0" r="0" t="0"/>
          <a:stretch/>
        </p:blipFill>
        <p:spPr>
          <a:xfrm>
            <a:off x="5188712" y="1511937"/>
            <a:ext cx="4082124" cy="4072649"/>
          </a:xfrm>
          <a:prstGeom prst="rect">
            <a:avLst/>
          </a:prstGeom>
          <a:noFill/>
          <a:ln>
            <a:noFill/>
          </a:ln>
        </p:spPr>
      </p:pic>
      <p:sp>
        <p:nvSpPr>
          <p:cNvPr id="195" name="Google Shape;195;g2b2e1042e1d_0_1"/>
          <p:cNvSpPr txBox="1"/>
          <p:nvPr/>
        </p:nvSpPr>
        <p:spPr>
          <a:xfrm>
            <a:off x="5427813" y="1883250"/>
            <a:ext cx="3603900" cy="3091500"/>
          </a:xfrm>
          <a:prstGeom prst="rect">
            <a:avLst/>
          </a:prstGeom>
          <a:noFill/>
          <a:ln>
            <a:noFill/>
          </a:ln>
        </p:spPr>
        <p:txBody>
          <a:bodyPr anchorCtr="0" anchor="ctr" bIns="45700" lIns="91425" spcFirstLastPara="1" rIns="91425" wrap="square" tIns="45700">
            <a:noAutofit/>
          </a:bodyPr>
          <a:lstStyle/>
          <a:p>
            <a:pPr indent="0" lvl="0" marL="0" rtl="0" algn="just">
              <a:lnSpc>
                <a:spcPct val="115000"/>
              </a:lnSpc>
              <a:spcBef>
                <a:spcPts val="0"/>
              </a:spcBef>
              <a:spcAft>
                <a:spcPts val="1125"/>
              </a:spcAft>
              <a:buClr>
                <a:schemeClr val="dk1"/>
              </a:buClr>
              <a:buSzPts val="1100"/>
              <a:buFont typeface="Arial"/>
              <a:buNone/>
            </a:pPr>
            <a:r>
              <a:rPr lang="en-IE" sz="1500">
                <a:solidFill>
                  <a:schemeClr val="lt1"/>
                </a:solidFill>
                <a:latin typeface="Verdana"/>
                <a:ea typeface="Verdana"/>
                <a:cs typeface="Verdana"/>
                <a:sym typeface="Verdana"/>
              </a:rPr>
              <a:t>This part focuses on the level of excellence that the project’s deliverable should meet. Such standards are often defined by various requirements but, most importantly, the client’s expectations. The manager or the team should regularly assess if all the deliverables meet the outlined quality standards. </a:t>
            </a:r>
            <a:endParaRPr b="0" i="0" sz="1500" u="none" cap="none" strike="noStrike">
              <a:solidFill>
                <a:schemeClr val="lt1"/>
              </a:solidFill>
              <a:latin typeface="Verdana"/>
              <a:ea typeface="Verdana"/>
              <a:cs typeface="Verdana"/>
              <a:sym typeface="Verdana"/>
            </a:endParaRPr>
          </a:p>
        </p:txBody>
      </p:sp>
      <p:sp>
        <p:nvSpPr>
          <p:cNvPr id="196" name="Google Shape;196;g2b2e1042e1d_0_1"/>
          <p:cNvSpPr txBox="1"/>
          <p:nvPr/>
        </p:nvSpPr>
        <p:spPr>
          <a:xfrm>
            <a:off x="4932363" y="815525"/>
            <a:ext cx="45948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Quality Standards</a:t>
            </a:r>
            <a:endParaRPr b="1" i="1" sz="2500" u="none" cap="none" strike="noStrike">
              <a:solidFill>
                <a:srgbClr val="3F7818"/>
              </a:solidFill>
              <a:latin typeface="Verdana"/>
              <a:ea typeface="Verdana"/>
              <a:cs typeface="Verdana"/>
              <a:sym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g2b2e1042e1d_0_11"/>
          <p:cNvPicPr preferRelativeResize="0"/>
          <p:nvPr/>
        </p:nvPicPr>
        <p:blipFill rotWithShape="1">
          <a:blip r:embed="rId3">
            <a:alphaModFix/>
          </a:blip>
          <a:srcRect b="0" l="0" r="0" t="0"/>
          <a:stretch/>
        </p:blipFill>
        <p:spPr>
          <a:xfrm>
            <a:off x="1130477" y="1511925"/>
            <a:ext cx="4640274" cy="4072649"/>
          </a:xfrm>
          <a:prstGeom prst="rect">
            <a:avLst/>
          </a:prstGeom>
          <a:noFill/>
          <a:ln>
            <a:noFill/>
          </a:ln>
        </p:spPr>
      </p:pic>
      <p:sp>
        <p:nvSpPr>
          <p:cNvPr id="202" name="Google Shape;202;g2b2e1042e1d_0_11"/>
          <p:cNvSpPr txBox="1"/>
          <p:nvPr/>
        </p:nvSpPr>
        <p:spPr>
          <a:xfrm>
            <a:off x="1553900" y="815525"/>
            <a:ext cx="33927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Constraints</a:t>
            </a:r>
            <a:endParaRPr b="1" i="1" sz="2500" u="none" cap="none" strike="noStrike">
              <a:solidFill>
                <a:srgbClr val="3F7818"/>
              </a:solidFill>
              <a:latin typeface="Verdana"/>
              <a:ea typeface="Verdana"/>
              <a:cs typeface="Verdana"/>
              <a:sym typeface="Verdana"/>
            </a:endParaRPr>
          </a:p>
        </p:txBody>
      </p:sp>
      <p:sp>
        <p:nvSpPr>
          <p:cNvPr id="203" name="Google Shape;203;g2b2e1042e1d_0_11"/>
          <p:cNvSpPr txBox="1"/>
          <p:nvPr/>
        </p:nvSpPr>
        <p:spPr>
          <a:xfrm>
            <a:off x="1476013" y="1939800"/>
            <a:ext cx="3949200" cy="29784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lang="en-IE" sz="1500">
                <a:solidFill>
                  <a:schemeClr val="lt1"/>
                </a:solidFill>
                <a:latin typeface="Verdana"/>
                <a:ea typeface="Verdana"/>
                <a:cs typeface="Verdana"/>
                <a:sym typeface="Verdana"/>
              </a:rPr>
              <a:t>The last key element of a professional scope of work is outlining any limitations or restrictions that may impact project execution. Why? It might have a significant impact on the project’s timeline and budget. Therefore, it is important to analyse every small detail beforehand and identify any potential limitations, such as the number of team members, equipment, or resources. </a:t>
            </a:r>
            <a:endParaRPr b="0" i="0" sz="1500" u="none" cap="none" strike="noStrike">
              <a:solidFill>
                <a:schemeClr val="lt1"/>
              </a:solidFill>
              <a:latin typeface="Verdana"/>
              <a:ea typeface="Verdana"/>
              <a:cs typeface="Verdana"/>
              <a:sym typeface="Verdana"/>
            </a:endParaRPr>
          </a:p>
        </p:txBody>
      </p:sp>
      <p:pic>
        <p:nvPicPr>
          <p:cNvPr id="204" name="Google Shape;204;g2b2e1042e1d_0_11"/>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2b2e44247e4_0_426"/>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10" name="Google Shape;210;g2b2e44247e4_0_426"/>
          <p:cNvSpPr/>
          <p:nvPr/>
        </p:nvSpPr>
        <p:spPr>
          <a:xfrm>
            <a:off x="1217490" y="1386931"/>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11" name="Google Shape;211;g2b2e44247e4_0_426"/>
          <p:cNvSpPr txBox="1"/>
          <p:nvPr/>
        </p:nvSpPr>
        <p:spPr>
          <a:xfrm>
            <a:off x="1770575" y="2403375"/>
            <a:ext cx="5665500" cy="1416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Development of the Scope of Work</a:t>
            </a:r>
            <a:endParaRPr b="1" i="0" sz="4000" u="none" cap="none" strike="noStrike">
              <a:solidFill>
                <a:srgbClr val="3F7818"/>
              </a:solidFill>
              <a:latin typeface="Verdana"/>
              <a:ea typeface="Verdana"/>
              <a:cs typeface="Verdana"/>
              <a:sym typeface="Verdana"/>
            </a:endParaRPr>
          </a:p>
        </p:txBody>
      </p:sp>
      <p:pic>
        <p:nvPicPr>
          <p:cNvPr id="212" name="Google Shape;212;g2b2e44247e4_0_426"/>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2b2e44247e4_0_0"/>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18" name="Google Shape;218;g2b2e44247e4_0_0"/>
          <p:cNvSpPr txBox="1"/>
          <p:nvPr/>
        </p:nvSpPr>
        <p:spPr>
          <a:xfrm>
            <a:off x="5044950" y="2069175"/>
            <a:ext cx="4335600" cy="34260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a:solidFill>
                  <a:schemeClr val="dk1"/>
                </a:solidFill>
                <a:latin typeface="Verdana"/>
                <a:ea typeface="Verdana"/>
                <a:cs typeface="Verdana"/>
                <a:sym typeface="Verdana"/>
              </a:rPr>
              <a:t>1. Critical Path Analysis</a:t>
            </a:r>
            <a:r>
              <a:rPr lang="en-IE">
                <a:solidFill>
                  <a:schemeClr val="dk1"/>
                </a:solidFill>
                <a:latin typeface="Verdana"/>
                <a:ea typeface="Verdana"/>
                <a:cs typeface="Verdana"/>
                <a:sym typeface="Verdana"/>
              </a:rPr>
              <a:t> is a technique that identifies the sequence of tasks crucial to determining the shortest possible duration for project completion. </a:t>
            </a:r>
            <a:endParaRPr>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Clr>
                <a:schemeClr val="dk1"/>
              </a:buClr>
              <a:buSzPts val="1100"/>
              <a:buFont typeface="Arial"/>
              <a:buNone/>
            </a:pPr>
            <a:r>
              <a:rPr lang="en-IE">
                <a:solidFill>
                  <a:schemeClr val="dk1"/>
                </a:solidFill>
                <a:latin typeface="Verdana"/>
                <a:ea typeface="Verdana"/>
                <a:cs typeface="Verdana"/>
                <a:sym typeface="Verdana"/>
              </a:rPr>
              <a:t>Project managers can focus on tasks that directly impact the project timeline by determining the most important path. This method aids in prioritising tasks, optimising resource allocation, and mitigating delays. This technique is particularly valuable for complex projects with interconnected tasks; it will help ensure that the project stays on track for timely delivery.</a:t>
            </a:r>
            <a:endParaRPr b="1">
              <a:solidFill>
                <a:schemeClr val="dk1"/>
              </a:solidFill>
              <a:latin typeface="Verdana"/>
              <a:ea typeface="Verdana"/>
              <a:cs typeface="Verdana"/>
              <a:sym typeface="Verdana"/>
            </a:endParaRPr>
          </a:p>
        </p:txBody>
      </p:sp>
      <p:sp>
        <p:nvSpPr>
          <p:cNvPr id="219" name="Google Shape;219;g2b2e44247e4_0_0"/>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20" name="Google Shape;220;g2b2e44247e4_0_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pic>
        <p:nvPicPr>
          <p:cNvPr id="221" name="Google Shape;221;g2b2e44247e4_0_0"/>
          <p:cNvPicPr preferRelativeResize="0"/>
          <p:nvPr/>
        </p:nvPicPr>
        <p:blipFill rotWithShape="1">
          <a:blip r:embed="rId4">
            <a:alphaModFix/>
          </a:blip>
          <a:srcRect b="8892" l="0" r="0" t="0"/>
          <a:stretch/>
        </p:blipFill>
        <p:spPr>
          <a:xfrm>
            <a:off x="482525" y="2300425"/>
            <a:ext cx="4412125" cy="2963500"/>
          </a:xfrm>
          <a:prstGeom prst="rect">
            <a:avLst/>
          </a:prstGeom>
          <a:noFill/>
          <a:ln>
            <a:noFill/>
          </a:ln>
        </p:spPr>
      </p:pic>
      <p:sp>
        <p:nvSpPr>
          <p:cNvPr id="222" name="Google Shape;222;g2b2e44247e4_0_0"/>
          <p:cNvSpPr txBox="1"/>
          <p:nvPr>
            <p:ph type="title"/>
          </p:nvPr>
        </p:nvSpPr>
        <p:spPr>
          <a:xfrm>
            <a:off x="482525" y="522650"/>
            <a:ext cx="8471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Techniques for Effective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Project Planning</a:t>
            </a:r>
            <a:endParaRPr>
              <a:latin typeface="Verdana"/>
              <a:ea typeface="Verdana"/>
              <a:cs typeface="Verdana"/>
              <a:sym typeface="Verdana"/>
            </a:endParaRPr>
          </a:p>
        </p:txBody>
      </p:sp>
    </p:spTree>
  </p:cSld>
  <p:clrMapOvr>
    <a:masterClrMapping/>
  </p:clrMapOvr>
</p:sld>
</file>

<file path=ppt/theme/theme1.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