
<file path=[Content_Types].xml><?xml version="1.0" encoding="utf-8"?>
<Types xmlns="http://schemas.openxmlformats.org/package/2006/content-types">
  <Default ContentType="application/x-fontdata" Extension="fntdata"/>
  <Default ContentType="image/gif" Extension="gi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Trebuchet MS" charset="1" panose="020B0603020202020204"/>
      <p:regular r:id="rId18"/>
    </p:embeddedFont>
    <p:embeddedFont>
      <p:font typeface="IBM Plex Sans Condensed" charset="1" panose="020B0506050203000203"/>
      <p:regular r:id="rId19"/>
    </p:embeddedFont>
    <p:embeddedFont>
      <p:font typeface="IBM Plex Sans Condensed Bold" charset="1" panose="020B0806050203000203"/>
      <p:regular r:id="rId20"/>
    </p:embeddedFont>
    <p:embeddedFont>
      <p:font typeface="IBM Plex Sans Bold" charset="1" panose="020B0803050203000203"/>
      <p:regular r:id="rId21"/>
    </p:embeddedFont>
    <p:embeddedFont>
      <p:font typeface="IBM Plex Sans" charset="1" panose="020B0503050203000203"/>
      <p:regular r:id="rId22"/>
    </p:embeddedFont>
    <p:embeddedFont>
      <p:font typeface="Trebuchet MS Bold" charset="1" panose="020B0703020202020204"/>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2" Target="../media/image34.png" Type="http://schemas.openxmlformats.org/officeDocument/2006/relationships/image"/><Relationship Id="rId3" Target="../media/image35.sv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38.jpeg" Type="http://schemas.openxmlformats.org/officeDocument/2006/relationships/image"/><Relationship Id="rId7" Target="../media/image39.png" Type="http://schemas.openxmlformats.org/officeDocument/2006/relationships/image"/><Relationship Id="rId8" Target="../media/image40.svg" Type="http://schemas.openxmlformats.org/officeDocument/2006/relationships/image"/><Relationship Id="rId9" Target="../media/image41.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9.svg" Type="http://schemas.openxmlformats.org/officeDocument/2006/relationships/image"/><Relationship Id="rId11" Target="../media/image50.png" Type="http://schemas.openxmlformats.org/officeDocument/2006/relationships/image"/><Relationship Id="rId12" Target="../media/image51.svg" Type="http://schemas.openxmlformats.org/officeDocument/2006/relationships/image"/><Relationship Id="rId13" Target="../media/image52.png" Type="http://schemas.openxmlformats.org/officeDocument/2006/relationships/image"/><Relationship Id="rId14" Target="../media/image53.svg" Type="http://schemas.openxmlformats.org/officeDocument/2006/relationships/image"/><Relationship Id="rId15" Target="../media/image54.jpeg" Type="http://schemas.openxmlformats.org/officeDocument/2006/relationships/image"/><Relationship Id="rId16" Target="../media/image55.jpeg" Type="http://schemas.openxmlformats.org/officeDocument/2006/relationships/image"/><Relationship Id="rId17" Target="../media/image56.png" Type="http://schemas.openxmlformats.org/officeDocument/2006/relationships/image"/><Relationship Id="rId18" Target="../media/image57.png" Type="http://schemas.openxmlformats.org/officeDocument/2006/relationships/image"/><Relationship Id="rId19" Target="../media/image58.svg" Type="http://schemas.openxmlformats.org/officeDocument/2006/relationships/image"/><Relationship Id="rId2" Target="../media/image42.png" Type="http://schemas.openxmlformats.org/officeDocument/2006/relationships/image"/><Relationship Id="rId20" Target="../media/image59.png" Type="http://schemas.openxmlformats.org/officeDocument/2006/relationships/image"/><Relationship Id="rId21" Target="../media/image10.png" Type="http://schemas.openxmlformats.org/officeDocument/2006/relationships/image"/><Relationship Id="rId3" Target="../media/image43.svg" Type="http://schemas.openxmlformats.org/officeDocument/2006/relationships/image"/><Relationship Id="rId4" Target="../media/image44.png" Type="http://schemas.openxmlformats.org/officeDocument/2006/relationships/image"/><Relationship Id="rId5" Target="../media/image45.svg" Type="http://schemas.openxmlformats.org/officeDocument/2006/relationships/image"/><Relationship Id="rId6" Target="../media/image46.png" Type="http://schemas.openxmlformats.org/officeDocument/2006/relationships/image"/><Relationship Id="rId7" Target="../media/image47.svg" Type="http://schemas.openxmlformats.org/officeDocument/2006/relationships/image"/><Relationship Id="rId8" Target="../media/image41.png" Type="http://schemas.openxmlformats.org/officeDocument/2006/relationships/image"/><Relationship Id="rId9" Target="../media/image4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https://www.canva.com/design/DAFyzTG3gAk/view" TargetMode="External" Type="http://schemas.openxmlformats.org/officeDocument/2006/relationships/hyperlink"/><Relationship Id="rId5" Target="../media/image10.png" Type="http://schemas.openxmlformats.org/officeDocument/2006/relationships/image"/><Relationship Id="rId6" Target="../media/image7.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0.png" Type="http://schemas.openxmlformats.org/officeDocument/2006/relationships/image"/><Relationship Id="rId5" Target="../media/image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png" Type="http://schemas.openxmlformats.org/officeDocument/2006/relationships/image"/><Relationship Id="rId11" Target="../media/image22.svg" Type="http://schemas.openxmlformats.org/officeDocument/2006/relationships/image"/><Relationship Id="rId12" Target="../media/image10.png" Type="http://schemas.openxmlformats.org/officeDocument/2006/relationships/image"/><Relationship Id="rId13"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24.png" Type="http://schemas.openxmlformats.org/officeDocument/2006/relationships/image"/><Relationship Id="rId12" Target="../media/image25.png" Type="http://schemas.openxmlformats.org/officeDocument/2006/relationships/image"/><Relationship Id="rId13" Target="../media/image26.svg" Type="http://schemas.openxmlformats.org/officeDocument/2006/relationships/image"/><Relationship Id="rId14" Target="../media/image27.gif" Type="http://schemas.openxmlformats.org/officeDocument/2006/relationships/image"/><Relationship Id="rId15" Target="../media/image10.png" Type="http://schemas.openxmlformats.org/officeDocument/2006/relationships/image"/><Relationship Id="rId16"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8.png" Type="http://schemas.openxmlformats.org/officeDocument/2006/relationships/image"/><Relationship Id="rId11" Target="../media/image29.svg" Type="http://schemas.openxmlformats.org/officeDocument/2006/relationships/image"/><Relationship Id="rId12" Target="../media/image10.png" Type="http://schemas.openxmlformats.org/officeDocument/2006/relationships/image"/><Relationship Id="rId13"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10.png" Type="http://schemas.openxmlformats.org/officeDocument/2006/relationships/image"/><Relationship Id="rId13"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2.png" Type="http://schemas.openxmlformats.org/officeDocument/2006/relationships/image"/><Relationship Id="rId11" Target="../media/image33.svg" Type="http://schemas.openxmlformats.org/officeDocument/2006/relationships/image"/><Relationship Id="rId12" Target="../media/image10.png" Type="http://schemas.openxmlformats.org/officeDocument/2006/relationships/image"/><Relationship Id="rId13" Target="../media/image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5" y="-95255"/>
            <a:ext cx="1459154" cy="8708774"/>
          </a:xfrm>
          <a:custGeom>
            <a:avLst/>
            <a:gdLst/>
            <a:ahLst/>
            <a:cxnLst/>
            <a:rect r="r" b="b" t="t" l="l"/>
            <a:pathLst>
              <a:path h="8708774" w="1459154">
                <a:moveTo>
                  <a:pt x="0" y="0"/>
                </a:moveTo>
                <a:lnTo>
                  <a:pt x="1459154" y="0"/>
                </a:lnTo>
                <a:lnTo>
                  <a:pt x="1459154" y="8708774"/>
                </a:lnTo>
                <a:lnTo>
                  <a:pt x="0" y="87087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176443" y="1891994"/>
            <a:ext cx="6487497" cy="6503013"/>
          </a:xfrm>
          <a:custGeom>
            <a:avLst/>
            <a:gdLst/>
            <a:ahLst/>
            <a:cxnLst/>
            <a:rect r="r" b="b" t="t" l="l"/>
            <a:pathLst>
              <a:path h="6503013" w="6487497">
                <a:moveTo>
                  <a:pt x="0" y="0"/>
                </a:moveTo>
                <a:lnTo>
                  <a:pt x="6487497" y="0"/>
                </a:lnTo>
                <a:lnTo>
                  <a:pt x="6487497" y="6503012"/>
                </a:lnTo>
                <a:lnTo>
                  <a:pt x="0" y="650301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047031" y="-95255"/>
            <a:ext cx="9336224" cy="10477495"/>
          </a:xfrm>
          <a:custGeom>
            <a:avLst/>
            <a:gdLst/>
            <a:ahLst/>
            <a:cxnLst/>
            <a:rect r="r" b="b" t="t" l="l"/>
            <a:pathLst>
              <a:path h="10477495" w="9336224">
                <a:moveTo>
                  <a:pt x="0" y="0"/>
                </a:moveTo>
                <a:lnTo>
                  <a:pt x="9336224" y="0"/>
                </a:lnTo>
                <a:lnTo>
                  <a:pt x="9336224" y="10477495"/>
                </a:lnTo>
                <a:lnTo>
                  <a:pt x="0" y="1047749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2176443" y="1891994"/>
            <a:ext cx="6234669" cy="6249581"/>
          </a:xfrm>
          <a:custGeom>
            <a:avLst/>
            <a:gdLst/>
            <a:ahLst/>
            <a:cxnLst/>
            <a:rect r="r" b="b" t="t" l="l"/>
            <a:pathLst>
              <a:path h="6249581" w="6234669">
                <a:moveTo>
                  <a:pt x="0" y="0"/>
                </a:moveTo>
                <a:lnTo>
                  <a:pt x="6234670" y="0"/>
                </a:lnTo>
                <a:lnTo>
                  <a:pt x="6234670" y="6249581"/>
                </a:lnTo>
                <a:lnTo>
                  <a:pt x="0" y="6249581"/>
                </a:lnTo>
                <a:lnTo>
                  <a:pt x="0" y="0"/>
                </a:lnTo>
                <a:close/>
              </a:path>
            </a:pathLst>
          </a:custGeom>
          <a:blipFill>
            <a:blip r:embed="rId8"/>
            <a:stretch>
              <a:fillRect l="0" t="0" r="0" b="0"/>
            </a:stretch>
          </a:blipFill>
        </p:spPr>
      </p:sp>
      <p:sp>
        <p:nvSpPr>
          <p:cNvPr name="Freeform 6" id="6"/>
          <p:cNvSpPr/>
          <p:nvPr/>
        </p:nvSpPr>
        <p:spPr>
          <a:xfrm flipH="false" flipV="false" rot="0">
            <a:off x="353016" y="9382744"/>
            <a:ext cx="2946454" cy="618149"/>
          </a:xfrm>
          <a:custGeom>
            <a:avLst/>
            <a:gdLst/>
            <a:ahLst/>
            <a:cxnLst/>
            <a:rect r="r" b="b" t="t" l="l"/>
            <a:pathLst>
              <a:path h="618149" w="2946454">
                <a:moveTo>
                  <a:pt x="0" y="0"/>
                </a:moveTo>
                <a:lnTo>
                  <a:pt x="2946454" y="0"/>
                </a:lnTo>
                <a:lnTo>
                  <a:pt x="2946454" y="618149"/>
                </a:lnTo>
                <a:lnTo>
                  <a:pt x="0" y="61814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362541" y="9164728"/>
            <a:ext cx="2936929" cy="654690"/>
          </a:xfrm>
          <a:custGeom>
            <a:avLst/>
            <a:gdLst/>
            <a:ahLst/>
            <a:cxnLst/>
            <a:rect r="r" b="b" t="t" l="l"/>
            <a:pathLst>
              <a:path h="654690" w="2936929">
                <a:moveTo>
                  <a:pt x="0" y="0"/>
                </a:moveTo>
                <a:lnTo>
                  <a:pt x="2936929" y="0"/>
                </a:lnTo>
                <a:lnTo>
                  <a:pt x="2936929" y="654691"/>
                </a:lnTo>
                <a:lnTo>
                  <a:pt x="0" y="654691"/>
                </a:lnTo>
                <a:lnTo>
                  <a:pt x="0" y="0"/>
                </a:lnTo>
                <a:close/>
              </a:path>
            </a:pathLst>
          </a:custGeom>
          <a:blipFill>
            <a:blip r:embed="rId11"/>
            <a:stretch>
              <a:fillRect l="0" t="0" r="0" b="0"/>
            </a:stretch>
          </a:blipFill>
        </p:spPr>
      </p:sp>
      <p:sp>
        <p:nvSpPr>
          <p:cNvPr name="TextBox 8" id="8"/>
          <p:cNvSpPr txBox="true"/>
          <p:nvPr/>
        </p:nvSpPr>
        <p:spPr>
          <a:xfrm rot="0">
            <a:off x="9270873" y="4346910"/>
            <a:ext cx="5995047" cy="1019175"/>
          </a:xfrm>
          <a:prstGeom prst="rect">
            <a:avLst/>
          </a:prstGeom>
        </p:spPr>
        <p:txBody>
          <a:bodyPr anchor="t" rtlCol="false" tIns="0" lIns="0" bIns="0" rIns="0">
            <a:spAutoFit/>
          </a:bodyPr>
          <a:lstStyle/>
          <a:p>
            <a:pPr algn="just">
              <a:lnSpc>
                <a:spcPts val="7920"/>
              </a:lnSpc>
            </a:pPr>
            <a:r>
              <a:rPr lang="en-US" sz="6600">
                <a:solidFill>
                  <a:srgbClr val="3F7818"/>
                </a:solidFill>
                <a:latin typeface="Trebuchet MS"/>
              </a:rPr>
              <a:t>NETWORKING</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1038694" y="-95255"/>
            <a:ext cx="7344561" cy="10477495"/>
          </a:xfrm>
          <a:custGeom>
            <a:avLst/>
            <a:gdLst/>
            <a:ahLst/>
            <a:cxnLst/>
            <a:rect r="r" b="b" t="t" l="l"/>
            <a:pathLst>
              <a:path h="10477495" w="7344561">
                <a:moveTo>
                  <a:pt x="0" y="0"/>
                </a:moveTo>
                <a:lnTo>
                  <a:pt x="7344561" y="0"/>
                </a:lnTo>
                <a:lnTo>
                  <a:pt x="7344561"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2166474" y="1611841"/>
            <a:ext cx="11780249" cy="795020"/>
          </a:xfrm>
          <a:prstGeom prst="rect">
            <a:avLst/>
          </a:prstGeom>
        </p:spPr>
        <p:txBody>
          <a:bodyPr anchor="t" rtlCol="false" tIns="0" lIns="0" bIns="0" rIns="0">
            <a:spAutoFit/>
          </a:bodyPr>
          <a:lstStyle/>
          <a:p>
            <a:pPr algn="l">
              <a:lnSpc>
                <a:spcPts val="6580"/>
              </a:lnSpc>
            </a:pPr>
            <a:r>
              <a:rPr lang="en-US" sz="4700" spc="-56">
                <a:solidFill>
                  <a:srgbClr val="3F7818"/>
                </a:solidFill>
                <a:latin typeface="IBM Plex Sans Bold"/>
              </a:rPr>
              <a:t>5 Ways to Increase your network</a:t>
            </a:r>
          </a:p>
        </p:txBody>
      </p:sp>
      <p:sp>
        <p:nvSpPr>
          <p:cNvPr name="TextBox 7" id="7"/>
          <p:cNvSpPr txBox="true"/>
          <p:nvPr/>
        </p:nvSpPr>
        <p:spPr>
          <a:xfrm rot="0">
            <a:off x="1657467" y="2597489"/>
            <a:ext cx="14973065" cy="4591353"/>
          </a:xfrm>
          <a:prstGeom prst="rect">
            <a:avLst/>
          </a:prstGeom>
        </p:spPr>
        <p:txBody>
          <a:bodyPr anchor="t" rtlCol="false" tIns="0" lIns="0" bIns="0" rIns="0">
            <a:spAutoFit/>
          </a:bodyPr>
          <a:lstStyle/>
          <a:p>
            <a:pPr algn="just" marL="906785" indent="-453392" lvl="1">
              <a:lnSpc>
                <a:spcPts val="7362"/>
              </a:lnSpc>
              <a:buFont typeface="Arial"/>
              <a:buChar char="•"/>
            </a:pPr>
            <a:r>
              <a:rPr lang="en-US" sz="4200" spc="21">
                <a:solidFill>
                  <a:srgbClr val="3F7818"/>
                </a:solidFill>
                <a:latin typeface="IBM Plex Sans Condensed"/>
              </a:rPr>
              <a:t>Network close to home </a:t>
            </a:r>
          </a:p>
          <a:p>
            <a:pPr algn="just" marL="906785" indent="-453392" lvl="1">
              <a:lnSpc>
                <a:spcPts val="7362"/>
              </a:lnSpc>
              <a:buFont typeface="Arial"/>
              <a:buChar char="•"/>
            </a:pPr>
            <a:r>
              <a:rPr lang="en-US" sz="4200" spc="21">
                <a:solidFill>
                  <a:srgbClr val="3F7818"/>
                </a:solidFill>
                <a:latin typeface="IBM Plex Sans Condensed"/>
              </a:rPr>
              <a:t>Use Social Media</a:t>
            </a:r>
          </a:p>
          <a:p>
            <a:pPr algn="just" marL="906785" indent="-453392" lvl="1">
              <a:lnSpc>
                <a:spcPts val="7362"/>
              </a:lnSpc>
              <a:buFont typeface="Arial"/>
              <a:buChar char="•"/>
            </a:pPr>
            <a:r>
              <a:rPr lang="en-US" sz="4200" spc="21">
                <a:solidFill>
                  <a:srgbClr val="3F7818"/>
                </a:solidFill>
                <a:latin typeface="IBM Plex Sans Condensed"/>
              </a:rPr>
              <a:t>R</a:t>
            </a:r>
            <a:r>
              <a:rPr lang="en-US" sz="4200" spc="21">
                <a:solidFill>
                  <a:srgbClr val="3F7818"/>
                </a:solidFill>
                <a:latin typeface="IBM Plex Sans Condensed"/>
              </a:rPr>
              <a:t>egister for Trade Shows and Conferences </a:t>
            </a:r>
          </a:p>
          <a:p>
            <a:pPr algn="just" marL="906785" indent="-453392" lvl="1">
              <a:lnSpc>
                <a:spcPts val="7362"/>
              </a:lnSpc>
              <a:buFont typeface="Arial"/>
              <a:buChar char="•"/>
            </a:pPr>
            <a:r>
              <a:rPr lang="en-US" sz="4200" spc="21">
                <a:solidFill>
                  <a:srgbClr val="3F7818"/>
                </a:solidFill>
                <a:latin typeface="IBM Plex Sans Condensed"/>
              </a:rPr>
              <a:t>Get recommendations from past clients  </a:t>
            </a:r>
          </a:p>
          <a:p>
            <a:pPr algn="just" marL="906783" indent="-453392" lvl="1">
              <a:lnSpc>
                <a:spcPts val="7362"/>
              </a:lnSpc>
              <a:buFont typeface="Arial"/>
              <a:buChar char="•"/>
            </a:pPr>
            <a:r>
              <a:rPr lang="en-US" sz="4200" spc="21">
                <a:solidFill>
                  <a:srgbClr val="3F7818"/>
                </a:solidFill>
                <a:latin typeface="IBM Plex Sans Condensed"/>
              </a:rPr>
              <a:t>C</a:t>
            </a:r>
            <a:r>
              <a:rPr lang="en-US" sz="4200" spc="21">
                <a:solidFill>
                  <a:srgbClr val="3F7818"/>
                </a:solidFill>
                <a:latin typeface="IBM Plex Sans Condensed"/>
              </a:rPr>
              <a:t>onnect  with other Gig Workers</a:t>
            </a:r>
          </a:p>
        </p:txBody>
      </p:sp>
      <p:sp>
        <p:nvSpPr>
          <p:cNvPr name="Freeform 8" id="8"/>
          <p:cNvSpPr/>
          <p:nvPr/>
        </p:nvSpPr>
        <p:spPr>
          <a:xfrm flipH="false" flipV="false" rot="0">
            <a:off x="362541" y="9334500"/>
            <a:ext cx="2936929" cy="654690"/>
          </a:xfrm>
          <a:custGeom>
            <a:avLst/>
            <a:gdLst/>
            <a:ahLst/>
            <a:cxnLst/>
            <a:rect r="r" b="b" t="t" l="l"/>
            <a:pathLst>
              <a:path h="654690" w="2936929">
                <a:moveTo>
                  <a:pt x="0" y="0"/>
                </a:moveTo>
                <a:lnTo>
                  <a:pt x="2936929" y="0"/>
                </a:lnTo>
                <a:lnTo>
                  <a:pt x="2936929" y="654690"/>
                </a:lnTo>
                <a:lnTo>
                  <a:pt x="0" y="654690"/>
                </a:lnTo>
                <a:lnTo>
                  <a:pt x="0" y="0"/>
                </a:lnTo>
                <a:close/>
              </a:path>
            </a:pathLst>
          </a:custGeom>
          <a:blipFill>
            <a:blip r:embed="rId10"/>
            <a:stretch>
              <a:fillRect l="0" t="0" r="0" b="0"/>
            </a:stretch>
          </a:blipFill>
        </p:spPr>
      </p:sp>
      <p:sp>
        <p:nvSpPr>
          <p:cNvPr name="Freeform 9" id="9"/>
          <p:cNvSpPr/>
          <p:nvPr/>
        </p:nvSpPr>
        <p:spPr>
          <a:xfrm flipH="false" flipV="false" rot="0">
            <a:off x="376448" y="268417"/>
            <a:ext cx="1304503" cy="1307623"/>
          </a:xfrm>
          <a:custGeom>
            <a:avLst/>
            <a:gdLst/>
            <a:ahLst/>
            <a:cxnLst/>
            <a:rect r="r" b="b" t="t" l="l"/>
            <a:pathLst>
              <a:path h="1307623" w="1304503">
                <a:moveTo>
                  <a:pt x="0" y="0"/>
                </a:moveTo>
                <a:lnTo>
                  <a:pt x="1304504" y="0"/>
                </a:lnTo>
                <a:lnTo>
                  <a:pt x="1304504" y="1307623"/>
                </a:lnTo>
                <a:lnTo>
                  <a:pt x="0" y="1307623"/>
                </a:lnTo>
                <a:lnTo>
                  <a:pt x="0" y="0"/>
                </a:lnTo>
                <a:close/>
              </a:path>
            </a:pathLst>
          </a:custGeom>
          <a:blipFill>
            <a:blip r:embed="rId11"/>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05531" y="0"/>
            <a:ext cx="8142218" cy="10477495"/>
          </a:xfrm>
          <a:custGeom>
            <a:avLst/>
            <a:gdLst/>
            <a:ahLst/>
            <a:cxnLst/>
            <a:rect r="r" b="b" t="t" l="l"/>
            <a:pathLst>
              <a:path h="10477495" w="8142218">
                <a:moveTo>
                  <a:pt x="0" y="0"/>
                </a:moveTo>
                <a:lnTo>
                  <a:pt x="8142217" y="0"/>
                </a:lnTo>
                <a:lnTo>
                  <a:pt x="8142217" y="10477495"/>
                </a:lnTo>
                <a:lnTo>
                  <a:pt x="0" y="10477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461186" y="-466375"/>
            <a:ext cx="10813897" cy="11120473"/>
          </a:xfrm>
          <a:custGeom>
            <a:avLst/>
            <a:gdLst/>
            <a:ahLst/>
            <a:cxnLst/>
            <a:rect r="r" b="b" t="t" l="l"/>
            <a:pathLst>
              <a:path h="11120473" w="10813897">
                <a:moveTo>
                  <a:pt x="0" y="0"/>
                </a:moveTo>
                <a:lnTo>
                  <a:pt x="10813897" y="0"/>
                </a:lnTo>
                <a:lnTo>
                  <a:pt x="10813897" y="11120473"/>
                </a:lnTo>
                <a:lnTo>
                  <a:pt x="0" y="1112047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8461186" y="1406743"/>
            <a:ext cx="6286707" cy="4012780"/>
          </a:xfrm>
          <a:custGeom>
            <a:avLst/>
            <a:gdLst/>
            <a:ahLst/>
            <a:cxnLst/>
            <a:rect r="r" b="b" t="t" l="l"/>
            <a:pathLst>
              <a:path h="4012780" w="6286707">
                <a:moveTo>
                  <a:pt x="0" y="0"/>
                </a:moveTo>
                <a:lnTo>
                  <a:pt x="6286707" y="0"/>
                </a:lnTo>
                <a:lnTo>
                  <a:pt x="6286707" y="4012780"/>
                </a:lnTo>
                <a:lnTo>
                  <a:pt x="0" y="4012780"/>
                </a:lnTo>
                <a:lnTo>
                  <a:pt x="0" y="0"/>
                </a:lnTo>
                <a:close/>
              </a:path>
            </a:pathLst>
          </a:custGeom>
          <a:blipFill>
            <a:blip r:embed="rId6"/>
            <a:stretch>
              <a:fillRect l="0" t="-9370" r="-13546" b="-9369"/>
            </a:stretch>
          </a:blipFill>
        </p:spPr>
      </p:sp>
      <p:sp>
        <p:nvSpPr>
          <p:cNvPr name="Freeform 5" id="5"/>
          <p:cNvSpPr/>
          <p:nvPr/>
        </p:nvSpPr>
        <p:spPr>
          <a:xfrm flipH="false" flipV="false" rot="0">
            <a:off x="-95255" y="9195349"/>
            <a:ext cx="3630925" cy="979394"/>
          </a:xfrm>
          <a:custGeom>
            <a:avLst/>
            <a:gdLst/>
            <a:ahLst/>
            <a:cxnLst/>
            <a:rect r="r" b="b" t="t" l="l"/>
            <a:pathLst>
              <a:path h="979394" w="3630925">
                <a:moveTo>
                  <a:pt x="0" y="0"/>
                </a:moveTo>
                <a:lnTo>
                  <a:pt x="3630925" y="0"/>
                </a:lnTo>
                <a:lnTo>
                  <a:pt x="3630925" y="979394"/>
                </a:lnTo>
                <a:lnTo>
                  <a:pt x="0" y="97939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8711788" y="6290744"/>
            <a:ext cx="5785504" cy="1322969"/>
          </a:xfrm>
          <a:prstGeom prst="rect">
            <a:avLst/>
          </a:prstGeom>
        </p:spPr>
        <p:txBody>
          <a:bodyPr anchor="t" rtlCol="false" tIns="0" lIns="0" bIns="0" rIns="0">
            <a:spAutoFit/>
          </a:bodyPr>
          <a:lstStyle/>
          <a:p>
            <a:pPr algn="ctr">
              <a:lnSpc>
                <a:spcPts val="5180"/>
              </a:lnSpc>
            </a:pPr>
            <a:r>
              <a:rPr lang="en-US" sz="4316">
                <a:solidFill>
                  <a:srgbClr val="3F7818"/>
                </a:solidFill>
                <a:latin typeface="Trebuchet MS Bold"/>
              </a:rPr>
              <a:t>VISIT US AT giggersproject.eu</a:t>
            </a:r>
          </a:p>
        </p:txBody>
      </p:sp>
      <p:sp>
        <p:nvSpPr>
          <p:cNvPr name="Freeform 7" id="7"/>
          <p:cNvSpPr/>
          <p:nvPr/>
        </p:nvSpPr>
        <p:spPr>
          <a:xfrm flipH="false" flipV="false" rot="0">
            <a:off x="2480022" y="2596502"/>
            <a:ext cx="4660152" cy="4673299"/>
          </a:xfrm>
          <a:custGeom>
            <a:avLst/>
            <a:gdLst/>
            <a:ahLst/>
            <a:cxnLst/>
            <a:rect r="r" b="b" t="t" l="l"/>
            <a:pathLst>
              <a:path h="4673299" w="4660152">
                <a:moveTo>
                  <a:pt x="0" y="0"/>
                </a:moveTo>
                <a:lnTo>
                  <a:pt x="4660152" y="0"/>
                </a:lnTo>
                <a:lnTo>
                  <a:pt x="4660152" y="4673299"/>
                </a:lnTo>
                <a:lnTo>
                  <a:pt x="0" y="4673299"/>
                </a:lnTo>
                <a:lnTo>
                  <a:pt x="0" y="0"/>
                </a:lnTo>
                <a:close/>
              </a:path>
            </a:pathLst>
          </a:custGeom>
          <a:blipFill>
            <a:blip r:embed="rId9"/>
            <a:stretch>
              <a:fillRect l="0" t="0" r="0" b="0"/>
            </a:stretch>
          </a:blipFill>
        </p:spPr>
      </p:sp>
      <p:sp>
        <p:nvSpPr>
          <p:cNvPr name="Freeform 8" id="8"/>
          <p:cNvSpPr/>
          <p:nvPr/>
        </p:nvSpPr>
        <p:spPr>
          <a:xfrm flipH="false" flipV="false" rot="0">
            <a:off x="362541" y="9334500"/>
            <a:ext cx="2936929" cy="654690"/>
          </a:xfrm>
          <a:custGeom>
            <a:avLst/>
            <a:gdLst/>
            <a:ahLst/>
            <a:cxnLst/>
            <a:rect r="r" b="b" t="t" l="l"/>
            <a:pathLst>
              <a:path h="654690" w="2936929">
                <a:moveTo>
                  <a:pt x="0" y="0"/>
                </a:moveTo>
                <a:lnTo>
                  <a:pt x="2936929" y="0"/>
                </a:lnTo>
                <a:lnTo>
                  <a:pt x="2936929" y="654690"/>
                </a:lnTo>
                <a:lnTo>
                  <a:pt x="0" y="654690"/>
                </a:lnTo>
                <a:lnTo>
                  <a:pt x="0" y="0"/>
                </a:lnTo>
                <a:close/>
              </a:path>
            </a:pathLst>
          </a:custGeom>
          <a:blipFill>
            <a:blip r:embed="rId10"/>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38125" y="6343660"/>
            <a:ext cx="3489965" cy="4457700"/>
          </a:xfrm>
          <a:custGeom>
            <a:avLst/>
            <a:gdLst/>
            <a:ahLst/>
            <a:cxnLst/>
            <a:rect r="r" b="b" t="t" l="l"/>
            <a:pathLst>
              <a:path h="4457700" w="3489965">
                <a:moveTo>
                  <a:pt x="0" y="0"/>
                </a:moveTo>
                <a:lnTo>
                  <a:pt x="3489965" y="0"/>
                </a:lnTo>
                <a:lnTo>
                  <a:pt x="3489965" y="4457700"/>
                </a:lnTo>
                <a:lnTo>
                  <a:pt x="0" y="44577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957442" y="323850"/>
            <a:ext cx="10700966" cy="10477495"/>
          </a:xfrm>
          <a:custGeom>
            <a:avLst/>
            <a:gdLst/>
            <a:ahLst/>
            <a:cxnLst/>
            <a:rect r="r" b="b" t="t" l="l"/>
            <a:pathLst>
              <a:path h="10477495" w="10700966">
                <a:moveTo>
                  <a:pt x="0" y="0"/>
                </a:moveTo>
                <a:lnTo>
                  <a:pt x="10700966" y="0"/>
                </a:lnTo>
                <a:lnTo>
                  <a:pt x="10700966" y="10477495"/>
                </a:lnTo>
                <a:lnTo>
                  <a:pt x="0" y="1047749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304683" y="1255709"/>
            <a:ext cx="4294780" cy="4306895"/>
          </a:xfrm>
          <a:custGeom>
            <a:avLst/>
            <a:gdLst/>
            <a:ahLst/>
            <a:cxnLst/>
            <a:rect r="r" b="b" t="t" l="l"/>
            <a:pathLst>
              <a:path h="4306895" w="4294780">
                <a:moveTo>
                  <a:pt x="0" y="0"/>
                </a:moveTo>
                <a:lnTo>
                  <a:pt x="4294780" y="0"/>
                </a:lnTo>
                <a:lnTo>
                  <a:pt x="4294780" y="4306896"/>
                </a:lnTo>
                <a:lnTo>
                  <a:pt x="0" y="43068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6749253" y="1702973"/>
            <a:ext cx="4294780" cy="4306895"/>
          </a:xfrm>
          <a:custGeom>
            <a:avLst/>
            <a:gdLst/>
            <a:ahLst/>
            <a:cxnLst/>
            <a:rect r="r" b="b" t="t" l="l"/>
            <a:pathLst>
              <a:path h="4306895" w="4294780">
                <a:moveTo>
                  <a:pt x="0" y="0"/>
                </a:moveTo>
                <a:lnTo>
                  <a:pt x="4294780" y="0"/>
                </a:lnTo>
                <a:lnTo>
                  <a:pt x="4294780" y="4306895"/>
                </a:lnTo>
                <a:lnTo>
                  <a:pt x="0" y="4306895"/>
                </a:lnTo>
                <a:lnTo>
                  <a:pt x="0" y="0"/>
                </a:lnTo>
                <a:close/>
              </a:path>
            </a:pathLst>
          </a:custGeom>
          <a:blipFill>
            <a:blip r:embed="rId8"/>
            <a:stretch>
              <a:fillRect l="0" t="0" r="0" b="0"/>
            </a:stretch>
          </a:blipFill>
        </p:spPr>
      </p:sp>
      <p:sp>
        <p:nvSpPr>
          <p:cNvPr name="Freeform 6" id="6"/>
          <p:cNvSpPr/>
          <p:nvPr/>
        </p:nvSpPr>
        <p:spPr>
          <a:xfrm flipH="false" flipV="false" rot="0">
            <a:off x="3458899" y="6492049"/>
            <a:ext cx="1996007" cy="1408305"/>
          </a:xfrm>
          <a:custGeom>
            <a:avLst/>
            <a:gdLst/>
            <a:ahLst/>
            <a:cxnLst/>
            <a:rect r="r" b="b" t="t" l="l"/>
            <a:pathLst>
              <a:path h="1408305" w="1996007">
                <a:moveTo>
                  <a:pt x="0" y="0"/>
                </a:moveTo>
                <a:lnTo>
                  <a:pt x="1996007" y="0"/>
                </a:lnTo>
                <a:lnTo>
                  <a:pt x="1996007" y="1408305"/>
                </a:lnTo>
                <a:lnTo>
                  <a:pt x="0" y="140830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5891489" y="6492049"/>
            <a:ext cx="1715529" cy="1715529"/>
          </a:xfrm>
          <a:custGeom>
            <a:avLst/>
            <a:gdLst/>
            <a:ahLst/>
            <a:cxnLst/>
            <a:rect r="r" b="b" t="t" l="l"/>
            <a:pathLst>
              <a:path h="1715529" w="1715529">
                <a:moveTo>
                  <a:pt x="0" y="0"/>
                </a:moveTo>
                <a:lnTo>
                  <a:pt x="1715528" y="0"/>
                </a:lnTo>
                <a:lnTo>
                  <a:pt x="1715528" y="1715529"/>
                </a:lnTo>
                <a:lnTo>
                  <a:pt x="0" y="171552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8005067" y="6821262"/>
            <a:ext cx="1472313" cy="1079078"/>
          </a:xfrm>
          <a:custGeom>
            <a:avLst/>
            <a:gdLst/>
            <a:ahLst/>
            <a:cxnLst/>
            <a:rect r="r" b="b" t="t" l="l"/>
            <a:pathLst>
              <a:path h="1079078" w="1472313">
                <a:moveTo>
                  <a:pt x="0" y="0"/>
                </a:moveTo>
                <a:lnTo>
                  <a:pt x="1472313" y="0"/>
                </a:lnTo>
                <a:lnTo>
                  <a:pt x="1472313" y="1079078"/>
                </a:lnTo>
                <a:lnTo>
                  <a:pt x="0" y="107907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9" id="9"/>
          <p:cNvSpPr/>
          <p:nvPr/>
        </p:nvSpPr>
        <p:spPr>
          <a:xfrm flipH="false" flipV="false" rot="0">
            <a:off x="3458899" y="6492049"/>
            <a:ext cx="1996007" cy="1408290"/>
          </a:xfrm>
          <a:custGeom>
            <a:avLst/>
            <a:gdLst/>
            <a:ahLst/>
            <a:cxnLst/>
            <a:rect r="r" b="b" t="t" l="l"/>
            <a:pathLst>
              <a:path h="1408290" w="1996007">
                <a:moveTo>
                  <a:pt x="0" y="0"/>
                </a:moveTo>
                <a:lnTo>
                  <a:pt x="1996007" y="0"/>
                </a:lnTo>
                <a:lnTo>
                  <a:pt x="1996007" y="1408291"/>
                </a:lnTo>
                <a:lnTo>
                  <a:pt x="0" y="1408291"/>
                </a:lnTo>
                <a:lnTo>
                  <a:pt x="0" y="0"/>
                </a:lnTo>
                <a:close/>
              </a:path>
            </a:pathLst>
          </a:custGeom>
          <a:blipFill>
            <a:blip r:embed="rId15"/>
            <a:stretch>
              <a:fillRect l="0" t="0" r="0" b="-1"/>
            </a:stretch>
          </a:blipFill>
        </p:spPr>
      </p:sp>
      <p:sp>
        <p:nvSpPr>
          <p:cNvPr name="Freeform 10" id="10"/>
          <p:cNvSpPr/>
          <p:nvPr/>
        </p:nvSpPr>
        <p:spPr>
          <a:xfrm flipH="false" flipV="false" rot="0">
            <a:off x="5891489" y="6492049"/>
            <a:ext cx="1715529" cy="1715529"/>
          </a:xfrm>
          <a:custGeom>
            <a:avLst/>
            <a:gdLst/>
            <a:ahLst/>
            <a:cxnLst/>
            <a:rect r="r" b="b" t="t" l="l"/>
            <a:pathLst>
              <a:path h="1715529" w="1715529">
                <a:moveTo>
                  <a:pt x="0" y="0"/>
                </a:moveTo>
                <a:lnTo>
                  <a:pt x="1715528" y="0"/>
                </a:lnTo>
                <a:lnTo>
                  <a:pt x="1715528" y="1715529"/>
                </a:lnTo>
                <a:lnTo>
                  <a:pt x="0" y="1715529"/>
                </a:lnTo>
                <a:lnTo>
                  <a:pt x="0" y="0"/>
                </a:lnTo>
                <a:close/>
              </a:path>
            </a:pathLst>
          </a:custGeom>
          <a:blipFill>
            <a:blip r:embed="rId16"/>
            <a:stretch>
              <a:fillRect l="0" t="0" r="0" b="0"/>
            </a:stretch>
          </a:blipFill>
        </p:spPr>
      </p:sp>
      <p:sp>
        <p:nvSpPr>
          <p:cNvPr name="Freeform 11" id="11"/>
          <p:cNvSpPr/>
          <p:nvPr/>
        </p:nvSpPr>
        <p:spPr>
          <a:xfrm flipH="false" flipV="false" rot="0">
            <a:off x="8005067" y="6821262"/>
            <a:ext cx="1472313" cy="1079078"/>
          </a:xfrm>
          <a:custGeom>
            <a:avLst/>
            <a:gdLst/>
            <a:ahLst/>
            <a:cxnLst/>
            <a:rect r="r" b="b" t="t" l="l"/>
            <a:pathLst>
              <a:path h="1079078" w="1472313">
                <a:moveTo>
                  <a:pt x="0" y="0"/>
                </a:moveTo>
                <a:lnTo>
                  <a:pt x="1472313" y="0"/>
                </a:lnTo>
                <a:lnTo>
                  <a:pt x="1472313" y="1079078"/>
                </a:lnTo>
                <a:lnTo>
                  <a:pt x="0" y="1079078"/>
                </a:lnTo>
                <a:lnTo>
                  <a:pt x="0" y="0"/>
                </a:lnTo>
                <a:close/>
              </a:path>
            </a:pathLst>
          </a:custGeom>
          <a:blipFill>
            <a:blip r:embed="rId17"/>
            <a:stretch>
              <a:fillRect l="0" t="0" r="0" b="-1"/>
            </a:stretch>
          </a:blipFill>
        </p:spPr>
      </p:sp>
      <p:sp>
        <p:nvSpPr>
          <p:cNvPr name="Freeform 12" id="12"/>
          <p:cNvSpPr/>
          <p:nvPr/>
        </p:nvSpPr>
        <p:spPr>
          <a:xfrm flipH="false" flipV="false" rot="0">
            <a:off x="10378635" y="7005485"/>
            <a:ext cx="2908049" cy="502963"/>
          </a:xfrm>
          <a:custGeom>
            <a:avLst/>
            <a:gdLst/>
            <a:ahLst/>
            <a:cxnLst/>
            <a:rect r="r" b="b" t="t" l="l"/>
            <a:pathLst>
              <a:path h="502963" w="2908049">
                <a:moveTo>
                  <a:pt x="0" y="0"/>
                </a:moveTo>
                <a:lnTo>
                  <a:pt x="2908049" y="0"/>
                </a:lnTo>
                <a:lnTo>
                  <a:pt x="2908049" y="502963"/>
                </a:lnTo>
                <a:lnTo>
                  <a:pt x="0" y="50296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3" id="13"/>
          <p:cNvSpPr/>
          <p:nvPr/>
        </p:nvSpPr>
        <p:spPr>
          <a:xfrm flipH="false" flipV="false" rot="0">
            <a:off x="10378635" y="7005485"/>
            <a:ext cx="2908049" cy="502963"/>
          </a:xfrm>
          <a:custGeom>
            <a:avLst/>
            <a:gdLst/>
            <a:ahLst/>
            <a:cxnLst/>
            <a:rect r="r" b="b" t="t" l="l"/>
            <a:pathLst>
              <a:path h="502963" w="2908049">
                <a:moveTo>
                  <a:pt x="0" y="0"/>
                </a:moveTo>
                <a:lnTo>
                  <a:pt x="2908049" y="0"/>
                </a:lnTo>
                <a:lnTo>
                  <a:pt x="2908049" y="502963"/>
                </a:lnTo>
                <a:lnTo>
                  <a:pt x="0" y="502963"/>
                </a:lnTo>
                <a:lnTo>
                  <a:pt x="0" y="0"/>
                </a:lnTo>
                <a:close/>
              </a:path>
            </a:pathLst>
          </a:custGeom>
          <a:blipFill>
            <a:blip r:embed="rId20"/>
            <a:stretch>
              <a:fillRect l="0" t="0" r="0" b="0"/>
            </a:stretch>
          </a:blipFill>
        </p:spPr>
      </p:sp>
      <p:sp>
        <p:nvSpPr>
          <p:cNvPr name="TextBox 14" id="14"/>
          <p:cNvSpPr txBox="true"/>
          <p:nvPr/>
        </p:nvSpPr>
        <p:spPr>
          <a:xfrm rot="0">
            <a:off x="8009058" y="9257052"/>
            <a:ext cx="9849531" cy="671889"/>
          </a:xfrm>
          <a:prstGeom prst="rect">
            <a:avLst/>
          </a:prstGeom>
        </p:spPr>
        <p:txBody>
          <a:bodyPr anchor="t" rtlCol="false" tIns="0" lIns="0" bIns="0" rIns="0">
            <a:spAutoFit/>
          </a:bodyPr>
          <a:lstStyle/>
          <a:p>
            <a:pPr algn="r">
              <a:lnSpc>
                <a:spcPts val="1799"/>
              </a:lnSpc>
            </a:pPr>
            <a:r>
              <a:rPr lang="en-US" sz="1499" spc="7">
                <a:solidFill>
                  <a:srgbClr val="000000"/>
                </a:solidFill>
                <a:latin typeface="IBM Plex Sans Condensed"/>
              </a:rPr>
              <a:t>"The European Commission's support for the production of this publication does not constitute an endorsement of the contents, which reﬂect the views only of the authors, and the Commission cannot be held responsible for any use which may be made of the information contained thereinProject Number: 2022-1-DE-KA220-ADU-000086609</a:t>
            </a:r>
          </a:p>
        </p:txBody>
      </p:sp>
      <p:sp>
        <p:nvSpPr>
          <p:cNvPr name="Freeform 15" id="15"/>
          <p:cNvSpPr/>
          <p:nvPr/>
        </p:nvSpPr>
        <p:spPr>
          <a:xfrm flipH="false" flipV="false" rot="0">
            <a:off x="362541" y="9334500"/>
            <a:ext cx="2936929" cy="654690"/>
          </a:xfrm>
          <a:custGeom>
            <a:avLst/>
            <a:gdLst/>
            <a:ahLst/>
            <a:cxnLst/>
            <a:rect r="r" b="b" t="t" l="l"/>
            <a:pathLst>
              <a:path h="654690" w="2936929">
                <a:moveTo>
                  <a:pt x="0" y="0"/>
                </a:moveTo>
                <a:lnTo>
                  <a:pt x="2936929" y="0"/>
                </a:lnTo>
                <a:lnTo>
                  <a:pt x="2936929" y="654690"/>
                </a:lnTo>
                <a:lnTo>
                  <a:pt x="0" y="654690"/>
                </a:lnTo>
                <a:lnTo>
                  <a:pt x="0" y="0"/>
                </a:lnTo>
                <a:close/>
              </a:path>
            </a:pathLst>
          </a:custGeom>
          <a:blipFill>
            <a:blip r:embed="rId21"/>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a:hlinkClick r:id="rId4" tooltip="https://www.canva.com/design/DAFyzTG3gAk/view"/>
          </p:cNvPr>
          <p:cNvSpPr/>
          <p:nvPr/>
        </p:nvSpPr>
        <p:spPr>
          <a:xfrm flipH="false" flipV="false" rot="0">
            <a:off x="-95255" y="-95255"/>
            <a:ext cx="18478495" cy="10477495"/>
          </a:xfrm>
          <a:custGeom>
            <a:avLst/>
            <a:gdLst/>
            <a:ahLst/>
            <a:cxnLst/>
            <a:rect r="r" b="b" t="t" l="l"/>
            <a:pathLst>
              <a:path h="10477495" w="18478495">
                <a:moveTo>
                  <a:pt x="0" y="0"/>
                </a:moveTo>
                <a:lnTo>
                  <a:pt x="18478495" y="0"/>
                </a:lnTo>
                <a:lnTo>
                  <a:pt x="18478495" y="10477495"/>
                </a:lnTo>
                <a:lnTo>
                  <a:pt x="0" y="10477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472678" y="3381535"/>
            <a:ext cx="10179345" cy="3004566"/>
          </a:xfrm>
          <a:prstGeom prst="rect">
            <a:avLst/>
          </a:prstGeom>
        </p:spPr>
        <p:txBody>
          <a:bodyPr anchor="t" rtlCol="false" tIns="0" lIns="0" bIns="0" rIns="0">
            <a:spAutoFit/>
          </a:bodyPr>
          <a:lstStyle/>
          <a:p>
            <a:pPr algn="ctr">
              <a:lnSpc>
                <a:spcPts val="6011"/>
              </a:lnSpc>
            </a:pPr>
            <a:r>
              <a:rPr lang="en-US" sz="3599" spc="17">
                <a:solidFill>
                  <a:srgbClr val="3F7818"/>
                </a:solidFill>
                <a:latin typeface="IBM Plex Sans Condensed"/>
              </a:rPr>
              <a:t>This unit aims to equip giggers with the essential knowledge, skills, and attitudes required to thrive in the dynamic gig economy through the power of remote networking. </a:t>
            </a:r>
          </a:p>
        </p:txBody>
      </p:sp>
      <p:sp>
        <p:nvSpPr>
          <p:cNvPr name="TextBox 4" id="4"/>
          <p:cNvSpPr txBox="true"/>
          <p:nvPr/>
        </p:nvSpPr>
        <p:spPr>
          <a:xfrm rot="0">
            <a:off x="2265555" y="998349"/>
            <a:ext cx="10386468" cy="795020"/>
          </a:xfrm>
          <a:prstGeom prst="rect">
            <a:avLst/>
          </a:prstGeom>
        </p:spPr>
        <p:txBody>
          <a:bodyPr anchor="t" rtlCol="false" tIns="0" lIns="0" bIns="0" rIns="0">
            <a:spAutoFit/>
          </a:bodyPr>
          <a:lstStyle/>
          <a:p>
            <a:pPr algn="l">
              <a:lnSpc>
                <a:spcPts val="6580"/>
              </a:lnSpc>
            </a:pPr>
            <a:r>
              <a:rPr lang="en-US" sz="4700" spc="23">
                <a:solidFill>
                  <a:srgbClr val="3F7818"/>
                </a:solidFill>
                <a:latin typeface="IBM Plex Sans Condensed Bold"/>
              </a:rPr>
              <a:t>Networking in the Gig Economy</a:t>
            </a:r>
          </a:p>
        </p:txBody>
      </p:sp>
      <p:sp>
        <p:nvSpPr>
          <p:cNvPr name="Freeform 5" id="5"/>
          <p:cNvSpPr/>
          <p:nvPr/>
        </p:nvSpPr>
        <p:spPr>
          <a:xfrm flipH="false" flipV="false" rot="0">
            <a:off x="362541" y="9334500"/>
            <a:ext cx="2936929" cy="654690"/>
          </a:xfrm>
          <a:custGeom>
            <a:avLst/>
            <a:gdLst/>
            <a:ahLst/>
            <a:cxnLst/>
            <a:rect r="r" b="b" t="t" l="l"/>
            <a:pathLst>
              <a:path h="654690" w="2936929">
                <a:moveTo>
                  <a:pt x="0" y="0"/>
                </a:moveTo>
                <a:lnTo>
                  <a:pt x="2936929" y="0"/>
                </a:lnTo>
                <a:lnTo>
                  <a:pt x="2936929" y="654690"/>
                </a:lnTo>
                <a:lnTo>
                  <a:pt x="0" y="654690"/>
                </a:lnTo>
                <a:lnTo>
                  <a:pt x="0" y="0"/>
                </a:lnTo>
                <a:close/>
              </a:path>
            </a:pathLst>
          </a:custGeom>
          <a:blipFill>
            <a:blip r:embed="rId5"/>
            <a:stretch>
              <a:fillRect l="0" t="0" r="0" b="0"/>
            </a:stretch>
          </a:blipFill>
        </p:spPr>
      </p:sp>
      <p:sp>
        <p:nvSpPr>
          <p:cNvPr name="Freeform 6" id="6"/>
          <p:cNvSpPr/>
          <p:nvPr/>
        </p:nvSpPr>
        <p:spPr>
          <a:xfrm flipH="false" flipV="false" rot="0">
            <a:off x="362541" y="131098"/>
            <a:ext cx="1304503" cy="1307623"/>
          </a:xfrm>
          <a:custGeom>
            <a:avLst/>
            <a:gdLst/>
            <a:ahLst/>
            <a:cxnLst/>
            <a:rect r="r" b="b" t="t" l="l"/>
            <a:pathLst>
              <a:path h="1307623" w="1304503">
                <a:moveTo>
                  <a:pt x="0" y="0"/>
                </a:moveTo>
                <a:lnTo>
                  <a:pt x="1304503" y="0"/>
                </a:lnTo>
                <a:lnTo>
                  <a:pt x="1304503" y="1307623"/>
                </a:lnTo>
                <a:lnTo>
                  <a:pt x="0" y="1307623"/>
                </a:lnTo>
                <a:lnTo>
                  <a:pt x="0" y="0"/>
                </a:lnTo>
                <a:close/>
              </a:path>
            </a:pathLst>
          </a:custGeom>
          <a:blipFill>
            <a:blip r:embed="rId6"/>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5" y="-95255"/>
            <a:ext cx="18478495" cy="10477495"/>
          </a:xfrm>
          <a:custGeom>
            <a:avLst/>
            <a:gdLst/>
            <a:ahLst/>
            <a:cxnLst/>
            <a:rect r="r" b="b" t="t" l="l"/>
            <a:pathLst>
              <a:path h="10477495" w="18478495">
                <a:moveTo>
                  <a:pt x="0" y="0"/>
                </a:moveTo>
                <a:lnTo>
                  <a:pt x="18478495" y="0"/>
                </a:lnTo>
                <a:lnTo>
                  <a:pt x="18478495" y="10477495"/>
                </a:lnTo>
                <a:lnTo>
                  <a:pt x="0" y="1047749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136927" y="1100377"/>
            <a:ext cx="10386468" cy="795020"/>
          </a:xfrm>
          <a:prstGeom prst="rect">
            <a:avLst/>
          </a:prstGeom>
        </p:spPr>
        <p:txBody>
          <a:bodyPr anchor="t" rtlCol="false" tIns="0" lIns="0" bIns="0" rIns="0">
            <a:spAutoFit/>
          </a:bodyPr>
          <a:lstStyle/>
          <a:p>
            <a:pPr algn="l">
              <a:lnSpc>
                <a:spcPts val="6580"/>
              </a:lnSpc>
            </a:pPr>
            <a:r>
              <a:rPr lang="en-US" sz="4700" spc="23">
                <a:solidFill>
                  <a:srgbClr val="3F7818"/>
                </a:solidFill>
                <a:latin typeface="IBM Plex Sans Condensed Bold"/>
              </a:rPr>
              <a:t>What you will learn</a:t>
            </a:r>
          </a:p>
        </p:txBody>
      </p:sp>
      <p:sp>
        <p:nvSpPr>
          <p:cNvPr name="TextBox 4" id="4"/>
          <p:cNvSpPr txBox="true"/>
          <p:nvPr/>
        </p:nvSpPr>
        <p:spPr>
          <a:xfrm rot="0">
            <a:off x="2240488" y="2560475"/>
            <a:ext cx="10179345" cy="5089835"/>
          </a:xfrm>
          <a:prstGeom prst="rect">
            <a:avLst/>
          </a:prstGeom>
        </p:spPr>
        <p:txBody>
          <a:bodyPr anchor="t" rtlCol="false" tIns="0" lIns="0" bIns="0" rIns="0">
            <a:spAutoFit/>
          </a:bodyPr>
          <a:lstStyle/>
          <a:p>
            <a:pPr algn="l" marL="777238" indent="-388619" lvl="1">
              <a:lnSpc>
                <a:spcPts val="5039"/>
              </a:lnSpc>
              <a:buFont typeface="Arial"/>
              <a:buChar char="•"/>
            </a:pPr>
            <a:r>
              <a:rPr lang="en-US" sz="3599" spc="17">
                <a:solidFill>
                  <a:srgbClr val="000000"/>
                </a:solidFill>
                <a:latin typeface="IBM Plex Sans Condensed"/>
              </a:rPr>
              <a:t>Understanding the concept of remote networking.</a:t>
            </a:r>
          </a:p>
          <a:p>
            <a:pPr algn="l" marL="777238" indent="-388619" lvl="1">
              <a:lnSpc>
                <a:spcPts val="5039"/>
              </a:lnSpc>
              <a:buFont typeface="Arial"/>
              <a:buChar char="•"/>
            </a:pPr>
            <a:r>
              <a:rPr lang="en-US" sz="3599" spc="17">
                <a:solidFill>
                  <a:srgbClr val="000000"/>
                </a:solidFill>
                <a:latin typeface="IBM Plex Sans Condensed"/>
              </a:rPr>
              <a:t>Knowledge of effective strategies for building and maintaining a professional network.</a:t>
            </a:r>
          </a:p>
          <a:p>
            <a:pPr algn="l" marL="777238" indent="-388619" lvl="1">
              <a:lnSpc>
                <a:spcPts val="5039"/>
              </a:lnSpc>
              <a:buFont typeface="Arial"/>
              <a:buChar char="•"/>
            </a:pPr>
            <a:r>
              <a:rPr lang="en-US" sz="3599" spc="17">
                <a:solidFill>
                  <a:srgbClr val="000000"/>
                </a:solidFill>
                <a:latin typeface="IBM Plex Sans Condensed"/>
              </a:rPr>
              <a:t>Awareness of the role of networking in creating new business opportunities.</a:t>
            </a:r>
          </a:p>
          <a:p>
            <a:pPr algn="l" marL="777238" indent="-388619" lvl="1">
              <a:lnSpc>
                <a:spcPts val="5039"/>
              </a:lnSpc>
              <a:buFont typeface="Arial"/>
              <a:buChar char="•"/>
            </a:pPr>
            <a:r>
              <a:rPr lang="en-US" sz="3599" spc="17">
                <a:solidFill>
                  <a:srgbClr val="000000"/>
                </a:solidFill>
                <a:latin typeface="IBM Plex Sans Condensed"/>
              </a:rPr>
              <a:t>Knowledge of the benefits of networking in the gig economy.</a:t>
            </a:r>
          </a:p>
          <a:p>
            <a:pPr algn="l">
              <a:lnSpc>
                <a:spcPts val="5039"/>
              </a:lnSpc>
            </a:pPr>
          </a:p>
        </p:txBody>
      </p:sp>
      <p:sp>
        <p:nvSpPr>
          <p:cNvPr name="Freeform 5" id="5"/>
          <p:cNvSpPr/>
          <p:nvPr/>
        </p:nvSpPr>
        <p:spPr>
          <a:xfrm flipH="false" flipV="false" rot="0">
            <a:off x="362541" y="9334500"/>
            <a:ext cx="2936929" cy="654690"/>
          </a:xfrm>
          <a:custGeom>
            <a:avLst/>
            <a:gdLst/>
            <a:ahLst/>
            <a:cxnLst/>
            <a:rect r="r" b="b" t="t" l="l"/>
            <a:pathLst>
              <a:path h="654690" w="2936929">
                <a:moveTo>
                  <a:pt x="0" y="0"/>
                </a:moveTo>
                <a:lnTo>
                  <a:pt x="2936929" y="0"/>
                </a:lnTo>
                <a:lnTo>
                  <a:pt x="2936929" y="654690"/>
                </a:lnTo>
                <a:lnTo>
                  <a:pt x="0" y="654690"/>
                </a:lnTo>
                <a:lnTo>
                  <a:pt x="0" y="0"/>
                </a:lnTo>
                <a:close/>
              </a:path>
            </a:pathLst>
          </a:custGeom>
          <a:blipFill>
            <a:blip r:embed="rId4"/>
            <a:stretch>
              <a:fillRect l="0" t="0" r="0" b="0"/>
            </a:stretch>
          </a:blipFill>
        </p:spPr>
      </p:sp>
      <p:sp>
        <p:nvSpPr>
          <p:cNvPr name="Freeform 6" id="6"/>
          <p:cNvSpPr/>
          <p:nvPr/>
        </p:nvSpPr>
        <p:spPr>
          <a:xfrm flipH="false" flipV="false" rot="0">
            <a:off x="376448" y="233126"/>
            <a:ext cx="1304503" cy="1307623"/>
          </a:xfrm>
          <a:custGeom>
            <a:avLst/>
            <a:gdLst/>
            <a:ahLst/>
            <a:cxnLst/>
            <a:rect r="r" b="b" t="t" l="l"/>
            <a:pathLst>
              <a:path h="1307623" w="1304503">
                <a:moveTo>
                  <a:pt x="0" y="0"/>
                </a:moveTo>
                <a:lnTo>
                  <a:pt x="1304504" y="0"/>
                </a:lnTo>
                <a:lnTo>
                  <a:pt x="1304504" y="1307623"/>
                </a:lnTo>
                <a:lnTo>
                  <a:pt x="0" y="1307623"/>
                </a:lnTo>
                <a:lnTo>
                  <a:pt x="0" y="0"/>
                </a:lnTo>
                <a:close/>
              </a:path>
            </a:pathLst>
          </a:custGeom>
          <a:blipFill>
            <a:blip r:embed="rId5"/>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1460135" y="0"/>
            <a:ext cx="7344561" cy="10477495"/>
          </a:xfrm>
          <a:custGeom>
            <a:avLst/>
            <a:gdLst/>
            <a:ahLst/>
            <a:cxnLst/>
            <a:rect r="r" b="b" t="t" l="l"/>
            <a:pathLst>
              <a:path h="10477495" w="7344561">
                <a:moveTo>
                  <a:pt x="0" y="0"/>
                </a:moveTo>
                <a:lnTo>
                  <a:pt x="7344560" y="0"/>
                </a:lnTo>
                <a:lnTo>
                  <a:pt x="7344560"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2024902" y="779795"/>
            <a:ext cx="7862768" cy="874436"/>
          </a:xfrm>
          <a:prstGeom prst="rect">
            <a:avLst/>
          </a:prstGeom>
        </p:spPr>
        <p:txBody>
          <a:bodyPr anchor="t" rtlCol="false" tIns="0" lIns="0" bIns="0" rIns="0">
            <a:spAutoFit/>
          </a:bodyPr>
          <a:lstStyle/>
          <a:p>
            <a:pPr algn="l">
              <a:lnSpc>
                <a:spcPts val="7095"/>
              </a:lnSpc>
            </a:pPr>
            <a:r>
              <a:rPr lang="en-US" sz="5068" spc="-60">
                <a:solidFill>
                  <a:srgbClr val="3F7818"/>
                </a:solidFill>
                <a:latin typeface="IBM Plex Sans Bold"/>
              </a:rPr>
              <a:t>What it Networking?</a:t>
            </a:r>
          </a:p>
        </p:txBody>
      </p:sp>
      <p:sp>
        <p:nvSpPr>
          <p:cNvPr name="TextBox 7" id="7"/>
          <p:cNvSpPr txBox="true"/>
          <p:nvPr/>
        </p:nvSpPr>
        <p:spPr>
          <a:xfrm rot="0">
            <a:off x="1395929" y="6358424"/>
            <a:ext cx="14101396" cy="3704497"/>
          </a:xfrm>
          <a:prstGeom prst="rect">
            <a:avLst/>
          </a:prstGeom>
        </p:spPr>
        <p:txBody>
          <a:bodyPr anchor="t" rtlCol="false" tIns="0" lIns="0" bIns="0" rIns="0">
            <a:spAutoFit/>
          </a:bodyPr>
          <a:lstStyle/>
          <a:p>
            <a:pPr algn="l">
              <a:lnSpc>
                <a:spcPts val="5960"/>
              </a:lnSpc>
            </a:pPr>
            <a:r>
              <a:rPr lang="en-US" sz="3400" spc="17">
                <a:solidFill>
                  <a:srgbClr val="3F7818"/>
                </a:solidFill>
                <a:latin typeface="IBM Plex Sans Condensed"/>
              </a:rPr>
              <a:t>Networking is the process of establishing and nurturing relationships, often for personal or professional purposes, with individuals, organisations, or groups to exchange information, resources, support, and opportunities.</a:t>
            </a:r>
          </a:p>
          <a:p>
            <a:pPr algn="l">
              <a:lnSpc>
                <a:spcPts val="5960"/>
              </a:lnSpc>
            </a:pPr>
          </a:p>
          <a:p>
            <a:pPr algn="just">
              <a:lnSpc>
                <a:spcPts val="5960"/>
              </a:lnSpc>
            </a:pPr>
          </a:p>
        </p:txBody>
      </p:sp>
      <p:sp>
        <p:nvSpPr>
          <p:cNvPr name="Freeform 8" id="8"/>
          <p:cNvSpPr/>
          <p:nvPr/>
        </p:nvSpPr>
        <p:spPr>
          <a:xfrm flipH="false" flipV="false" rot="0">
            <a:off x="1529270" y="2004665"/>
            <a:ext cx="12838044" cy="4108174"/>
          </a:xfrm>
          <a:custGeom>
            <a:avLst/>
            <a:gdLst/>
            <a:ahLst/>
            <a:cxnLst/>
            <a:rect r="r" b="b" t="t" l="l"/>
            <a:pathLst>
              <a:path h="4108174" w="12838044">
                <a:moveTo>
                  <a:pt x="0" y="0"/>
                </a:moveTo>
                <a:lnTo>
                  <a:pt x="12838044" y="0"/>
                </a:lnTo>
                <a:lnTo>
                  <a:pt x="12838044" y="4108174"/>
                </a:lnTo>
                <a:lnTo>
                  <a:pt x="0" y="410817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362541" y="9164728"/>
            <a:ext cx="2936929" cy="654690"/>
          </a:xfrm>
          <a:custGeom>
            <a:avLst/>
            <a:gdLst/>
            <a:ahLst/>
            <a:cxnLst/>
            <a:rect r="r" b="b" t="t" l="l"/>
            <a:pathLst>
              <a:path h="654690" w="2936929">
                <a:moveTo>
                  <a:pt x="0" y="0"/>
                </a:moveTo>
                <a:lnTo>
                  <a:pt x="2936929" y="0"/>
                </a:lnTo>
                <a:lnTo>
                  <a:pt x="2936929" y="654691"/>
                </a:lnTo>
                <a:lnTo>
                  <a:pt x="0" y="654691"/>
                </a:lnTo>
                <a:lnTo>
                  <a:pt x="0" y="0"/>
                </a:lnTo>
                <a:close/>
              </a:path>
            </a:pathLst>
          </a:custGeom>
          <a:blipFill>
            <a:blip r:embed="rId12"/>
            <a:stretch>
              <a:fillRect l="0" t="0" r="0" b="0"/>
            </a:stretch>
          </a:blipFill>
        </p:spPr>
      </p:sp>
      <p:sp>
        <p:nvSpPr>
          <p:cNvPr name="Freeform 10" id="10"/>
          <p:cNvSpPr/>
          <p:nvPr/>
        </p:nvSpPr>
        <p:spPr>
          <a:xfrm flipH="false" flipV="false" rot="0">
            <a:off x="376448" y="268417"/>
            <a:ext cx="1304503" cy="1307623"/>
          </a:xfrm>
          <a:custGeom>
            <a:avLst/>
            <a:gdLst/>
            <a:ahLst/>
            <a:cxnLst/>
            <a:rect r="r" b="b" t="t" l="l"/>
            <a:pathLst>
              <a:path h="1307623" w="1304503">
                <a:moveTo>
                  <a:pt x="0" y="0"/>
                </a:moveTo>
                <a:lnTo>
                  <a:pt x="1304504" y="0"/>
                </a:lnTo>
                <a:lnTo>
                  <a:pt x="1304504" y="1307623"/>
                </a:lnTo>
                <a:lnTo>
                  <a:pt x="0" y="1307623"/>
                </a:lnTo>
                <a:lnTo>
                  <a:pt x="0" y="0"/>
                </a:lnTo>
                <a:close/>
              </a:path>
            </a:pathLst>
          </a:custGeom>
          <a:blipFill>
            <a:blip r:embed="rId13"/>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41981" y="4716474"/>
            <a:ext cx="8637122" cy="5648977"/>
          </a:xfrm>
          <a:custGeom>
            <a:avLst/>
            <a:gdLst/>
            <a:ahLst/>
            <a:cxnLst/>
            <a:rect r="r" b="b" t="t" l="l"/>
            <a:pathLst>
              <a:path h="5648977" w="8637122">
                <a:moveTo>
                  <a:pt x="0" y="0"/>
                </a:moveTo>
                <a:lnTo>
                  <a:pt x="8637122" y="0"/>
                </a:lnTo>
                <a:lnTo>
                  <a:pt x="8637122"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523780" y="-190495"/>
            <a:ext cx="7344561" cy="10477495"/>
          </a:xfrm>
          <a:custGeom>
            <a:avLst/>
            <a:gdLst/>
            <a:ahLst/>
            <a:cxnLst/>
            <a:rect r="r" b="b" t="t" l="l"/>
            <a:pathLst>
              <a:path h="10477495" w="7344561">
                <a:moveTo>
                  <a:pt x="0" y="0"/>
                </a:moveTo>
                <a:lnTo>
                  <a:pt x="7344561" y="0"/>
                </a:lnTo>
                <a:lnTo>
                  <a:pt x="7344561"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5254007" y="2307226"/>
            <a:ext cx="3207986" cy="3232356"/>
          </a:xfrm>
          <a:custGeom>
            <a:avLst/>
            <a:gdLst/>
            <a:ahLst/>
            <a:cxnLst/>
            <a:rect r="r" b="b" t="t" l="l"/>
            <a:pathLst>
              <a:path h="3232356" w="3207986">
                <a:moveTo>
                  <a:pt x="0" y="0"/>
                </a:moveTo>
                <a:lnTo>
                  <a:pt x="3207987" y="0"/>
                </a:lnTo>
                <a:lnTo>
                  <a:pt x="3207987" y="3232356"/>
                </a:lnTo>
                <a:lnTo>
                  <a:pt x="0" y="3232356"/>
                </a:lnTo>
                <a:lnTo>
                  <a:pt x="0" y="0"/>
                </a:lnTo>
                <a:close/>
              </a:path>
            </a:pathLst>
          </a:custGeom>
          <a:blipFill>
            <a:blip r:embed="rId10"/>
            <a:stretch>
              <a:fillRect l="0" t="-4085" r="0" b="-4085"/>
            </a:stretch>
          </a:blipFill>
        </p:spPr>
      </p:sp>
      <p:sp>
        <p:nvSpPr>
          <p:cNvPr name="Freeform 7" id="7"/>
          <p:cNvSpPr/>
          <p:nvPr/>
        </p:nvSpPr>
        <p:spPr>
          <a:xfrm flipH="false" flipV="false" rot="0">
            <a:off x="5177807" y="6087308"/>
            <a:ext cx="3407234" cy="3022251"/>
          </a:xfrm>
          <a:custGeom>
            <a:avLst/>
            <a:gdLst/>
            <a:ahLst/>
            <a:cxnLst/>
            <a:rect r="r" b="b" t="t" l="l"/>
            <a:pathLst>
              <a:path h="3022251" w="3407234">
                <a:moveTo>
                  <a:pt x="0" y="0"/>
                </a:moveTo>
                <a:lnTo>
                  <a:pt x="3407234" y="0"/>
                </a:lnTo>
                <a:lnTo>
                  <a:pt x="3407234" y="3022252"/>
                </a:lnTo>
                <a:lnTo>
                  <a:pt x="0" y="3022252"/>
                </a:lnTo>
                <a:lnTo>
                  <a:pt x="0" y="0"/>
                </a:lnTo>
                <a:close/>
              </a:path>
            </a:pathLst>
          </a:custGeom>
          <a:blipFill>
            <a:blip r:embed="rId11"/>
            <a:stretch>
              <a:fillRect l="-21925" t="0" r="0" b="0"/>
            </a:stretch>
          </a:blipFill>
        </p:spPr>
      </p:sp>
      <p:sp>
        <p:nvSpPr>
          <p:cNvPr name="Freeform 8" id="8"/>
          <p:cNvSpPr/>
          <p:nvPr/>
        </p:nvSpPr>
        <p:spPr>
          <a:xfrm flipH="false" flipV="false" rot="0">
            <a:off x="9132506" y="2073574"/>
            <a:ext cx="3908150" cy="3282846"/>
          </a:xfrm>
          <a:custGeom>
            <a:avLst/>
            <a:gdLst/>
            <a:ahLst/>
            <a:cxnLst/>
            <a:rect r="r" b="b" t="t" l="l"/>
            <a:pathLst>
              <a:path h="3282846" w="3908150">
                <a:moveTo>
                  <a:pt x="0" y="0"/>
                </a:moveTo>
                <a:lnTo>
                  <a:pt x="3908150" y="0"/>
                </a:lnTo>
                <a:lnTo>
                  <a:pt x="3908150" y="3282847"/>
                </a:lnTo>
                <a:lnTo>
                  <a:pt x="0" y="328284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pic>
        <p:nvPicPr>
          <p:cNvPr name="Picture 9" id="9"/>
          <p:cNvPicPr>
            <a:picLocks noChangeAspect="true"/>
          </p:cNvPicPr>
          <p:nvPr/>
        </p:nvPicPr>
        <p:blipFill>
          <a:blip r:embed="rId14"/>
          <a:srcRect l="0" t="0" r="0" b="0"/>
          <a:stretch>
            <a:fillRect/>
          </a:stretch>
        </p:blipFill>
        <p:spPr>
          <a:xfrm flipH="false" flipV="false" rot="0">
            <a:off x="9372189" y="6106358"/>
            <a:ext cx="3525592" cy="3190661"/>
          </a:xfrm>
          <a:prstGeom prst="rect">
            <a:avLst/>
          </a:prstGeom>
        </p:spPr>
      </p:pic>
      <p:sp>
        <p:nvSpPr>
          <p:cNvPr name="TextBox 10" id="10"/>
          <p:cNvSpPr txBox="true"/>
          <p:nvPr/>
        </p:nvSpPr>
        <p:spPr>
          <a:xfrm rot="0">
            <a:off x="1676063" y="908398"/>
            <a:ext cx="14280450" cy="924817"/>
          </a:xfrm>
          <a:prstGeom prst="rect">
            <a:avLst/>
          </a:prstGeom>
        </p:spPr>
        <p:txBody>
          <a:bodyPr anchor="t" rtlCol="false" tIns="0" lIns="0" bIns="0" rIns="0">
            <a:spAutoFit/>
          </a:bodyPr>
          <a:lstStyle/>
          <a:p>
            <a:pPr algn="l">
              <a:lnSpc>
                <a:spcPts val="7559"/>
              </a:lnSpc>
            </a:pPr>
            <a:r>
              <a:rPr lang="en-US" sz="5400" spc="-64">
                <a:solidFill>
                  <a:srgbClr val="3F7818"/>
                </a:solidFill>
                <a:latin typeface="IBM Plex Sans Bold"/>
              </a:rPr>
              <a:t>Why is networking important for Giggers?</a:t>
            </a:r>
          </a:p>
        </p:txBody>
      </p:sp>
      <p:sp>
        <p:nvSpPr>
          <p:cNvPr name="TextBox 11" id="11"/>
          <p:cNvSpPr txBox="true"/>
          <p:nvPr/>
        </p:nvSpPr>
        <p:spPr>
          <a:xfrm rot="0">
            <a:off x="589612" y="6846311"/>
            <a:ext cx="4416745" cy="694651"/>
          </a:xfrm>
          <a:prstGeom prst="rect">
            <a:avLst/>
          </a:prstGeom>
        </p:spPr>
        <p:txBody>
          <a:bodyPr anchor="t" rtlCol="false" tIns="0" lIns="0" bIns="0" rIns="0">
            <a:spAutoFit/>
          </a:bodyPr>
          <a:lstStyle/>
          <a:p>
            <a:pPr algn="ctr">
              <a:lnSpc>
                <a:spcPts val="5960"/>
              </a:lnSpc>
              <a:spcBef>
                <a:spcPct val="0"/>
              </a:spcBef>
            </a:pPr>
            <a:r>
              <a:rPr lang="en-US" sz="3399" spc="16">
                <a:solidFill>
                  <a:srgbClr val="3F7818"/>
                </a:solidFill>
                <a:latin typeface="IBM Plex Sans Condensed Bold"/>
              </a:rPr>
              <a:t>Access to Opportunities</a:t>
            </a:r>
          </a:p>
        </p:txBody>
      </p:sp>
      <p:sp>
        <p:nvSpPr>
          <p:cNvPr name="TextBox 12" id="12"/>
          <p:cNvSpPr txBox="true"/>
          <p:nvPr/>
        </p:nvSpPr>
        <p:spPr>
          <a:xfrm rot="0">
            <a:off x="13112627" y="3468802"/>
            <a:ext cx="3606714" cy="694651"/>
          </a:xfrm>
          <a:prstGeom prst="rect">
            <a:avLst/>
          </a:prstGeom>
        </p:spPr>
        <p:txBody>
          <a:bodyPr anchor="t" rtlCol="false" tIns="0" lIns="0" bIns="0" rIns="0">
            <a:spAutoFit/>
          </a:bodyPr>
          <a:lstStyle/>
          <a:p>
            <a:pPr algn="ctr">
              <a:lnSpc>
                <a:spcPts val="5960"/>
              </a:lnSpc>
              <a:spcBef>
                <a:spcPct val="0"/>
              </a:spcBef>
            </a:pPr>
            <a:r>
              <a:rPr lang="en-US" sz="3399" spc="16">
                <a:solidFill>
                  <a:srgbClr val="3F7818"/>
                </a:solidFill>
                <a:latin typeface="IBM Plex Sans Condensed Bold"/>
              </a:rPr>
              <a:t>Knowledge Sharing</a:t>
            </a:r>
          </a:p>
        </p:txBody>
      </p:sp>
      <p:sp>
        <p:nvSpPr>
          <p:cNvPr name="TextBox 13" id="13"/>
          <p:cNvSpPr txBox="true"/>
          <p:nvPr/>
        </p:nvSpPr>
        <p:spPr>
          <a:xfrm rot="0">
            <a:off x="924564" y="3468802"/>
            <a:ext cx="4013488" cy="694651"/>
          </a:xfrm>
          <a:prstGeom prst="rect">
            <a:avLst/>
          </a:prstGeom>
        </p:spPr>
        <p:txBody>
          <a:bodyPr anchor="t" rtlCol="false" tIns="0" lIns="0" bIns="0" rIns="0">
            <a:spAutoFit/>
          </a:bodyPr>
          <a:lstStyle/>
          <a:p>
            <a:pPr algn="ctr">
              <a:lnSpc>
                <a:spcPts val="5960"/>
              </a:lnSpc>
              <a:spcBef>
                <a:spcPct val="0"/>
              </a:spcBef>
            </a:pPr>
            <a:r>
              <a:rPr lang="en-US" sz="3399" spc="16">
                <a:solidFill>
                  <a:srgbClr val="3F7818"/>
                </a:solidFill>
                <a:latin typeface="IBM Plex Sans Condensed Bold"/>
              </a:rPr>
              <a:t>Building a Reputation</a:t>
            </a:r>
          </a:p>
        </p:txBody>
      </p:sp>
      <p:sp>
        <p:nvSpPr>
          <p:cNvPr name="TextBox 14" id="14"/>
          <p:cNvSpPr txBox="true"/>
          <p:nvPr/>
        </p:nvSpPr>
        <p:spPr>
          <a:xfrm rot="0">
            <a:off x="13212984" y="7103149"/>
            <a:ext cx="3462960" cy="694651"/>
          </a:xfrm>
          <a:prstGeom prst="rect">
            <a:avLst/>
          </a:prstGeom>
        </p:spPr>
        <p:txBody>
          <a:bodyPr anchor="t" rtlCol="false" tIns="0" lIns="0" bIns="0" rIns="0">
            <a:spAutoFit/>
          </a:bodyPr>
          <a:lstStyle/>
          <a:p>
            <a:pPr algn="ctr">
              <a:lnSpc>
                <a:spcPts val="5960"/>
              </a:lnSpc>
              <a:spcBef>
                <a:spcPct val="0"/>
              </a:spcBef>
            </a:pPr>
            <a:r>
              <a:rPr lang="en-US" sz="3399" spc="16">
                <a:solidFill>
                  <a:srgbClr val="3F7818"/>
                </a:solidFill>
                <a:latin typeface="IBM Plex Sans Condensed Bold"/>
              </a:rPr>
              <a:t>Emotional Support</a:t>
            </a:r>
          </a:p>
        </p:txBody>
      </p:sp>
      <p:sp>
        <p:nvSpPr>
          <p:cNvPr name="Freeform 15" id="15"/>
          <p:cNvSpPr/>
          <p:nvPr/>
        </p:nvSpPr>
        <p:spPr>
          <a:xfrm flipH="false" flipV="false" rot="0">
            <a:off x="362541" y="9277350"/>
            <a:ext cx="2936929" cy="654690"/>
          </a:xfrm>
          <a:custGeom>
            <a:avLst/>
            <a:gdLst/>
            <a:ahLst/>
            <a:cxnLst/>
            <a:rect r="r" b="b" t="t" l="l"/>
            <a:pathLst>
              <a:path h="654690" w="2936929">
                <a:moveTo>
                  <a:pt x="0" y="0"/>
                </a:moveTo>
                <a:lnTo>
                  <a:pt x="2936929" y="0"/>
                </a:lnTo>
                <a:lnTo>
                  <a:pt x="2936929" y="654690"/>
                </a:lnTo>
                <a:lnTo>
                  <a:pt x="0" y="654690"/>
                </a:lnTo>
                <a:lnTo>
                  <a:pt x="0" y="0"/>
                </a:lnTo>
                <a:close/>
              </a:path>
            </a:pathLst>
          </a:custGeom>
          <a:blipFill>
            <a:blip r:embed="rId15"/>
            <a:stretch>
              <a:fillRect l="0" t="0" r="0" b="0"/>
            </a:stretch>
          </a:blipFill>
        </p:spPr>
      </p:sp>
      <p:sp>
        <p:nvSpPr>
          <p:cNvPr name="Freeform 16" id="16"/>
          <p:cNvSpPr/>
          <p:nvPr/>
        </p:nvSpPr>
        <p:spPr>
          <a:xfrm flipH="false" flipV="false" rot="0">
            <a:off x="229751" y="201742"/>
            <a:ext cx="1304503" cy="1307623"/>
          </a:xfrm>
          <a:custGeom>
            <a:avLst/>
            <a:gdLst/>
            <a:ahLst/>
            <a:cxnLst/>
            <a:rect r="r" b="b" t="t" l="l"/>
            <a:pathLst>
              <a:path h="1307623" w="1304503">
                <a:moveTo>
                  <a:pt x="0" y="0"/>
                </a:moveTo>
                <a:lnTo>
                  <a:pt x="1304503" y="0"/>
                </a:lnTo>
                <a:lnTo>
                  <a:pt x="1304503" y="1307623"/>
                </a:lnTo>
                <a:lnTo>
                  <a:pt x="0" y="1307623"/>
                </a:lnTo>
                <a:lnTo>
                  <a:pt x="0" y="0"/>
                </a:lnTo>
                <a:close/>
              </a:path>
            </a:pathLst>
          </a:custGeom>
          <a:blipFill>
            <a:blip r:embed="rId16"/>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1038694" y="-95255"/>
            <a:ext cx="7344561" cy="10477495"/>
          </a:xfrm>
          <a:custGeom>
            <a:avLst/>
            <a:gdLst/>
            <a:ahLst/>
            <a:cxnLst/>
            <a:rect r="r" b="b" t="t" l="l"/>
            <a:pathLst>
              <a:path h="10477495" w="7344561">
                <a:moveTo>
                  <a:pt x="0" y="0"/>
                </a:moveTo>
                <a:lnTo>
                  <a:pt x="7344561" y="0"/>
                </a:lnTo>
                <a:lnTo>
                  <a:pt x="7344561"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1558066" y="1489869"/>
            <a:ext cx="9480628" cy="924817"/>
          </a:xfrm>
          <a:prstGeom prst="rect">
            <a:avLst/>
          </a:prstGeom>
        </p:spPr>
        <p:txBody>
          <a:bodyPr anchor="t" rtlCol="false" tIns="0" lIns="0" bIns="0" rIns="0">
            <a:spAutoFit/>
          </a:bodyPr>
          <a:lstStyle/>
          <a:p>
            <a:pPr algn="l">
              <a:lnSpc>
                <a:spcPts val="7559"/>
              </a:lnSpc>
            </a:pPr>
            <a:r>
              <a:rPr lang="en-US" sz="5400" spc="-64">
                <a:solidFill>
                  <a:srgbClr val="3F7818"/>
                </a:solidFill>
                <a:latin typeface="IBM Plex Sans Bold"/>
              </a:rPr>
              <a:t>Types of Networks</a:t>
            </a:r>
          </a:p>
        </p:txBody>
      </p:sp>
      <p:sp>
        <p:nvSpPr>
          <p:cNvPr name="TextBox 7" id="7"/>
          <p:cNvSpPr txBox="true"/>
          <p:nvPr/>
        </p:nvSpPr>
        <p:spPr>
          <a:xfrm rot="0">
            <a:off x="1558066" y="2993207"/>
            <a:ext cx="14756258" cy="5094238"/>
          </a:xfrm>
          <a:prstGeom prst="rect">
            <a:avLst/>
          </a:prstGeom>
        </p:spPr>
        <p:txBody>
          <a:bodyPr anchor="t" rtlCol="false" tIns="0" lIns="0" bIns="0" rIns="0">
            <a:spAutoFit/>
          </a:bodyPr>
          <a:lstStyle/>
          <a:p>
            <a:pPr algn="just">
              <a:lnSpc>
                <a:spcPts val="4752"/>
              </a:lnSpc>
            </a:pPr>
            <a:r>
              <a:rPr lang="en-US" sz="3600" spc="18">
                <a:solidFill>
                  <a:srgbClr val="3F7818"/>
                </a:solidFill>
                <a:latin typeface="IBM Plex Sans Condensed Bold"/>
              </a:rPr>
              <a:t>Operational Networks</a:t>
            </a:r>
            <a:r>
              <a:rPr lang="en-US" sz="3600" spc="18">
                <a:solidFill>
                  <a:srgbClr val="3F7818"/>
                </a:solidFill>
                <a:latin typeface="IBM Plex Sans Condensed"/>
              </a:rPr>
              <a:t>– Connections in your industry, colleagues, </a:t>
            </a:r>
          </a:p>
          <a:p>
            <a:pPr algn="just">
              <a:lnSpc>
                <a:spcPts val="4752"/>
              </a:lnSpc>
            </a:pPr>
            <a:r>
              <a:rPr lang="en-US" sz="3600" spc="18">
                <a:solidFill>
                  <a:srgbClr val="3F7818"/>
                </a:solidFill>
                <a:latin typeface="IBM Plex Sans Condensed"/>
              </a:rPr>
              <a:t>and professional associations.</a:t>
            </a:r>
          </a:p>
          <a:p>
            <a:pPr algn="just">
              <a:lnSpc>
                <a:spcPts val="4752"/>
              </a:lnSpc>
            </a:pPr>
          </a:p>
          <a:p>
            <a:pPr algn="just">
              <a:lnSpc>
                <a:spcPts val="4752"/>
              </a:lnSpc>
            </a:pPr>
            <a:r>
              <a:rPr lang="en-US" sz="3600" spc="18">
                <a:solidFill>
                  <a:srgbClr val="3F7818"/>
                </a:solidFill>
                <a:latin typeface="IBM Plex Sans Condensed Bold"/>
              </a:rPr>
              <a:t>Strategic  Networks</a:t>
            </a:r>
            <a:r>
              <a:rPr lang="en-US" sz="3600" spc="18">
                <a:solidFill>
                  <a:srgbClr val="3F7818"/>
                </a:solidFill>
                <a:latin typeface="IBM Plex Sans Condensed"/>
              </a:rPr>
              <a:t>– Thought leaders and visionaries. </a:t>
            </a:r>
          </a:p>
          <a:p>
            <a:pPr algn="just">
              <a:lnSpc>
                <a:spcPts val="4752"/>
              </a:lnSpc>
            </a:pPr>
          </a:p>
          <a:p>
            <a:pPr algn="just">
              <a:lnSpc>
                <a:spcPts val="4752"/>
              </a:lnSpc>
            </a:pPr>
            <a:r>
              <a:rPr lang="en-US" sz="3600" spc="18">
                <a:solidFill>
                  <a:srgbClr val="3F7818"/>
                </a:solidFill>
                <a:latin typeface="IBM Plex Sans Condensed Bold"/>
              </a:rPr>
              <a:t>Personal  Networks</a:t>
            </a:r>
            <a:r>
              <a:rPr lang="en-US" sz="3600" spc="18">
                <a:solidFill>
                  <a:srgbClr val="3F7818"/>
                </a:solidFill>
                <a:latin typeface="IBM Plex Sans Condensed"/>
              </a:rPr>
              <a:t>– Friends, family, and online acquaintances.</a:t>
            </a:r>
          </a:p>
          <a:p>
            <a:pPr algn="just">
              <a:lnSpc>
                <a:spcPts val="6310"/>
              </a:lnSpc>
            </a:pPr>
          </a:p>
          <a:p>
            <a:pPr algn="just">
              <a:lnSpc>
                <a:spcPts val="6310"/>
              </a:lnSpc>
            </a:pPr>
          </a:p>
        </p:txBody>
      </p:sp>
      <p:sp>
        <p:nvSpPr>
          <p:cNvPr name="Freeform 8" id="8"/>
          <p:cNvSpPr/>
          <p:nvPr/>
        </p:nvSpPr>
        <p:spPr>
          <a:xfrm flipH="false" flipV="false" rot="0">
            <a:off x="362541" y="9334500"/>
            <a:ext cx="2936929" cy="654690"/>
          </a:xfrm>
          <a:custGeom>
            <a:avLst/>
            <a:gdLst/>
            <a:ahLst/>
            <a:cxnLst/>
            <a:rect r="r" b="b" t="t" l="l"/>
            <a:pathLst>
              <a:path h="654690" w="2936929">
                <a:moveTo>
                  <a:pt x="0" y="0"/>
                </a:moveTo>
                <a:lnTo>
                  <a:pt x="2936929" y="0"/>
                </a:lnTo>
                <a:lnTo>
                  <a:pt x="2936929" y="654690"/>
                </a:lnTo>
                <a:lnTo>
                  <a:pt x="0" y="654690"/>
                </a:lnTo>
                <a:lnTo>
                  <a:pt x="0" y="0"/>
                </a:lnTo>
                <a:close/>
              </a:path>
            </a:pathLst>
          </a:custGeom>
          <a:blipFill>
            <a:blip r:embed="rId10"/>
            <a:stretch>
              <a:fillRect l="0" t="0" r="0" b="0"/>
            </a:stretch>
          </a:blipFill>
        </p:spPr>
      </p:sp>
      <p:sp>
        <p:nvSpPr>
          <p:cNvPr name="Freeform 9" id="9"/>
          <p:cNvSpPr/>
          <p:nvPr/>
        </p:nvSpPr>
        <p:spPr>
          <a:xfrm flipH="false" flipV="false" rot="0">
            <a:off x="376448" y="268417"/>
            <a:ext cx="1304503" cy="1307623"/>
          </a:xfrm>
          <a:custGeom>
            <a:avLst/>
            <a:gdLst/>
            <a:ahLst/>
            <a:cxnLst/>
            <a:rect r="r" b="b" t="t" l="l"/>
            <a:pathLst>
              <a:path h="1307623" w="1304503">
                <a:moveTo>
                  <a:pt x="0" y="0"/>
                </a:moveTo>
                <a:lnTo>
                  <a:pt x="1304504" y="0"/>
                </a:lnTo>
                <a:lnTo>
                  <a:pt x="1304504" y="1307623"/>
                </a:lnTo>
                <a:lnTo>
                  <a:pt x="0" y="1307623"/>
                </a:lnTo>
                <a:lnTo>
                  <a:pt x="0" y="0"/>
                </a:lnTo>
                <a:close/>
              </a:path>
            </a:pathLst>
          </a:custGeom>
          <a:blipFill>
            <a:blip r:embed="rId11"/>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1038694" y="-95255"/>
            <a:ext cx="7344561" cy="10477495"/>
          </a:xfrm>
          <a:custGeom>
            <a:avLst/>
            <a:gdLst/>
            <a:ahLst/>
            <a:cxnLst/>
            <a:rect r="r" b="b" t="t" l="l"/>
            <a:pathLst>
              <a:path h="10477495" w="7344561">
                <a:moveTo>
                  <a:pt x="0" y="0"/>
                </a:moveTo>
                <a:lnTo>
                  <a:pt x="7344561" y="0"/>
                </a:lnTo>
                <a:lnTo>
                  <a:pt x="7344561"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940565" y="1974156"/>
            <a:ext cx="6565482" cy="6338674"/>
          </a:xfrm>
          <a:custGeom>
            <a:avLst/>
            <a:gdLst/>
            <a:ahLst/>
            <a:cxnLst/>
            <a:rect r="r" b="b" t="t" l="l"/>
            <a:pathLst>
              <a:path h="6338674" w="6565482">
                <a:moveTo>
                  <a:pt x="0" y="0"/>
                </a:moveTo>
                <a:lnTo>
                  <a:pt x="6565482" y="0"/>
                </a:lnTo>
                <a:lnTo>
                  <a:pt x="6565482" y="6338674"/>
                </a:lnTo>
                <a:lnTo>
                  <a:pt x="0" y="633867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7" id="7"/>
          <p:cNvSpPr txBox="true"/>
          <p:nvPr/>
        </p:nvSpPr>
        <p:spPr>
          <a:xfrm rot="0">
            <a:off x="8066973" y="1735045"/>
            <a:ext cx="8759803" cy="811516"/>
          </a:xfrm>
          <a:prstGeom prst="rect">
            <a:avLst/>
          </a:prstGeom>
        </p:spPr>
        <p:txBody>
          <a:bodyPr anchor="t" rtlCol="false" tIns="0" lIns="0" bIns="0" rIns="0">
            <a:spAutoFit/>
          </a:bodyPr>
          <a:lstStyle/>
          <a:p>
            <a:pPr algn="l">
              <a:lnSpc>
                <a:spcPts val="6719"/>
              </a:lnSpc>
            </a:pPr>
            <a:r>
              <a:rPr lang="en-US" sz="4800" spc="-57">
                <a:solidFill>
                  <a:srgbClr val="3F7818"/>
                </a:solidFill>
                <a:latin typeface="IBM Plex Sans Bold"/>
              </a:rPr>
              <a:t>Operational Networks</a:t>
            </a:r>
          </a:p>
        </p:txBody>
      </p:sp>
      <p:sp>
        <p:nvSpPr>
          <p:cNvPr name="TextBox 8" id="8"/>
          <p:cNvSpPr txBox="true"/>
          <p:nvPr/>
        </p:nvSpPr>
        <p:spPr>
          <a:xfrm rot="0">
            <a:off x="8066973" y="3162284"/>
            <a:ext cx="6339421" cy="4874260"/>
          </a:xfrm>
          <a:prstGeom prst="rect">
            <a:avLst/>
          </a:prstGeom>
        </p:spPr>
        <p:txBody>
          <a:bodyPr anchor="t" rtlCol="false" tIns="0" lIns="0" bIns="0" rIns="0">
            <a:spAutoFit/>
          </a:bodyPr>
          <a:lstStyle/>
          <a:p>
            <a:pPr algn="ctr">
              <a:lnSpc>
                <a:spcPts val="4340"/>
              </a:lnSpc>
              <a:spcBef>
                <a:spcPct val="0"/>
              </a:spcBef>
            </a:pPr>
            <a:r>
              <a:rPr lang="en-US" sz="3100" spc="-37">
                <a:solidFill>
                  <a:srgbClr val="3F7818"/>
                </a:solidFill>
                <a:latin typeface="IBM Plex Sans"/>
              </a:rPr>
              <a:t>Operational networks are people who have a direct connection to your professional life. </a:t>
            </a:r>
          </a:p>
          <a:p>
            <a:pPr algn="ctr">
              <a:lnSpc>
                <a:spcPts val="4340"/>
              </a:lnSpc>
              <a:spcBef>
                <a:spcPct val="0"/>
              </a:spcBef>
            </a:pPr>
          </a:p>
          <a:p>
            <a:pPr algn="ctr">
              <a:lnSpc>
                <a:spcPts val="4340"/>
              </a:lnSpc>
              <a:spcBef>
                <a:spcPct val="0"/>
              </a:spcBef>
            </a:pPr>
            <a:r>
              <a:rPr lang="en-US" sz="3100" spc="-37">
                <a:solidFill>
                  <a:srgbClr val="3F7818"/>
                </a:solidFill>
                <a:latin typeface="IBM Plex Sans"/>
              </a:rPr>
              <a:t>These connections often include current or former colleagues, people you've met through professional associations, or individuals with expertise in your field of work.</a:t>
            </a:r>
          </a:p>
        </p:txBody>
      </p:sp>
      <p:sp>
        <p:nvSpPr>
          <p:cNvPr name="Freeform 9" id="9"/>
          <p:cNvSpPr/>
          <p:nvPr/>
        </p:nvSpPr>
        <p:spPr>
          <a:xfrm flipH="false" flipV="false" rot="0">
            <a:off x="362541" y="9334500"/>
            <a:ext cx="2936929" cy="654690"/>
          </a:xfrm>
          <a:custGeom>
            <a:avLst/>
            <a:gdLst/>
            <a:ahLst/>
            <a:cxnLst/>
            <a:rect r="r" b="b" t="t" l="l"/>
            <a:pathLst>
              <a:path h="654690" w="2936929">
                <a:moveTo>
                  <a:pt x="0" y="0"/>
                </a:moveTo>
                <a:lnTo>
                  <a:pt x="2936929" y="0"/>
                </a:lnTo>
                <a:lnTo>
                  <a:pt x="2936929" y="654690"/>
                </a:lnTo>
                <a:lnTo>
                  <a:pt x="0" y="654690"/>
                </a:lnTo>
                <a:lnTo>
                  <a:pt x="0" y="0"/>
                </a:lnTo>
                <a:close/>
              </a:path>
            </a:pathLst>
          </a:custGeom>
          <a:blipFill>
            <a:blip r:embed="rId12"/>
            <a:stretch>
              <a:fillRect l="0" t="0" r="0" b="0"/>
            </a:stretch>
          </a:blipFill>
        </p:spPr>
      </p:sp>
      <p:sp>
        <p:nvSpPr>
          <p:cNvPr name="Freeform 10" id="10"/>
          <p:cNvSpPr/>
          <p:nvPr/>
        </p:nvSpPr>
        <p:spPr>
          <a:xfrm flipH="false" flipV="false" rot="0">
            <a:off x="376448" y="268417"/>
            <a:ext cx="1304503" cy="1307623"/>
          </a:xfrm>
          <a:custGeom>
            <a:avLst/>
            <a:gdLst/>
            <a:ahLst/>
            <a:cxnLst/>
            <a:rect r="r" b="b" t="t" l="l"/>
            <a:pathLst>
              <a:path h="1307623" w="1304503">
                <a:moveTo>
                  <a:pt x="0" y="0"/>
                </a:moveTo>
                <a:lnTo>
                  <a:pt x="1304504" y="0"/>
                </a:lnTo>
                <a:lnTo>
                  <a:pt x="1304504" y="1307623"/>
                </a:lnTo>
                <a:lnTo>
                  <a:pt x="0" y="1307623"/>
                </a:lnTo>
                <a:lnTo>
                  <a:pt x="0" y="0"/>
                </a:lnTo>
                <a:close/>
              </a:path>
            </a:pathLst>
          </a:custGeom>
          <a:blipFill>
            <a:blip r:embed="rId13"/>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1950865" y="-387380"/>
            <a:ext cx="7344561" cy="10477495"/>
          </a:xfrm>
          <a:custGeom>
            <a:avLst/>
            <a:gdLst/>
            <a:ahLst/>
            <a:cxnLst/>
            <a:rect r="r" b="b" t="t" l="l"/>
            <a:pathLst>
              <a:path h="10477495" w="7344561">
                <a:moveTo>
                  <a:pt x="0" y="0"/>
                </a:moveTo>
                <a:lnTo>
                  <a:pt x="7344561" y="0"/>
                </a:lnTo>
                <a:lnTo>
                  <a:pt x="7344561"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735605" y="1734462"/>
            <a:ext cx="6975402" cy="5478861"/>
          </a:xfrm>
          <a:custGeom>
            <a:avLst/>
            <a:gdLst/>
            <a:ahLst/>
            <a:cxnLst/>
            <a:rect r="r" b="b" t="t" l="l"/>
            <a:pathLst>
              <a:path h="5478861" w="6975402">
                <a:moveTo>
                  <a:pt x="0" y="0"/>
                </a:moveTo>
                <a:lnTo>
                  <a:pt x="6975403" y="0"/>
                </a:lnTo>
                <a:lnTo>
                  <a:pt x="6975403" y="5478862"/>
                </a:lnTo>
                <a:lnTo>
                  <a:pt x="0" y="547886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7" id="7"/>
          <p:cNvSpPr txBox="true"/>
          <p:nvPr/>
        </p:nvSpPr>
        <p:spPr>
          <a:xfrm rot="0">
            <a:off x="8284702" y="1209642"/>
            <a:ext cx="8759803" cy="811516"/>
          </a:xfrm>
          <a:prstGeom prst="rect">
            <a:avLst/>
          </a:prstGeom>
        </p:spPr>
        <p:txBody>
          <a:bodyPr anchor="t" rtlCol="false" tIns="0" lIns="0" bIns="0" rIns="0">
            <a:spAutoFit/>
          </a:bodyPr>
          <a:lstStyle/>
          <a:p>
            <a:pPr algn="l">
              <a:lnSpc>
                <a:spcPts val="6719"/>
              </a:lnSpc>
            </a:pPr>
            <a:r>
              <a:rPr lang="en-US" sz="4800" spc="-57">
                <a:solidFill>
                  <a:srgbClr val="3F7818"/>
                </a:solidFill>
                <a:latin typeface="IBM Plex Sans Bold"/>
              </a:rPr>
              <a:t>Strategic Networks</a:t>
            </a:r>
          </a:p>
        </p:txBody>
      </p:sp>
      <p:sp>
        <p:nvSpPr>
          <p:cNvPr name="TextBox 8" id="8"/>
          <p:cNvSpPr txBox="true"/>
          <p:nvPr/>
        </p:nvSpPr>
        <p:spPr>
          <a:xfrm rot="0">
            <a:off x="8313277" y="2432261"/>
            <a:ext cx="7814938" cy="4781063"/>
          </a:xfrm>
          <a:prstGeom prst="rect">
            <a:avLst/>
          </a:prstGeom>
        </p:spPr>
        <p:txBody>
          <a:bodyPr anchor="t" rtlCol="false" tIns="0" lIns="0" bIns="0" rIns="0">
            <a:spAutoFit/>
          </a:bodyPr>
          <a:lstStyle/>
          <a:p>
            <a:pPr algn="l">
              <a:lnSpc>
                <a:spcPts val="4200"/>
              </a:lnSpc>
              <a:spcBef>
                <a:spcPct val="0"/>
              </a:spcBef>
            </a:pPr>
            <a:r>
              <a:rPr lang="en-US" sz="3000" spc="-36">
                <a:solidFill>
                  <a:srgbClr val="3F7818"/>
                </a:solidFill>
                <a:latin typeface="IBM Plex Sans"/>
              </a:rPr>
              <a:t>S</a:t>
            </a:r>
            <a:r>
              <a:rPr lang="en-US" sz="3000" spc="-36">
                <a:solidFill>
                  <a:srgbClr val="3F7818"/>
                </a:solidFill>
                <a:latin typeface="IBM Plex Sans"/>
              </a:rPr>
              <a:t>trategic networks extend beyond your immediate industry. These include thought leaders, visionaries, and individuals who bring unique perspectives to the table.</a:t>
            </a:r>
          </a:p>
          <a:p>
            <a:pPr algn="l">
              <a:lnSpc>
                <a:spcPts val="4200"/>
              </a:lnSpc>
              <a:spcBef>
                <a:spcPct val="0"/>
              </a:spcBef>
            </a:pPr>
          </a:p>
          <a:p>
            <a:pPr algn="l">
              <a:lnSpc>
                <a:spcPts val="4200"/>
              </a:lnSpc>
              <a:spcBef>
                <a:spcPct val="0"/>
              </a:spcBef>
            </a:pPr>
            <a:r>
              <a:rPr lang="en-US" sz="3000" spc="-36">
                <a:solidFill>
                  <a:srgbClr val="3F7818"/>
                </a:solidFill>
                <a:latin typeface="IBM Plex Sans"/>
              </a:rPr>
              <a:t>They are beneficial for expanding your horizons, gaining a fresh outlook on your work, and exploring opportunities in new and unexpected areas. </a:t>
            </a:r>
          </a:p>
        </p:txBody>
      </p:sp>
      <p:sp>
        <p:nvSpPr>
          <p:cNvPr name="Freeform 9" id="9"/>
          <p:cNvSpPr/>
          <p:nvPr/>
        </p:nvSpPr>
        <p:spPr>
          <a:xfrm flipH="false" flipV="false" rot="0">
            <a:off x="362541" y="9334500"/>
            <a:ext cx="2936929" cy="654690"/>
          </a:xfrm>
          <a:custGeom>
            <a:avLst/>
            <a:gdLst/>
            <a:ahLst/>
            <a:cxnLst/>
            <a:rect r="r" b="b" t="t" l="l"/>
            <a:pathLst>
              <a:path h="654690" w="2936929">
                <a:moveTo>
                  <a:pt x="0" y="0"/>
                </a:moveTo>
                <a:lnTo>
                  <a:pt x="2936929" y="0"/>
                </a:lnTo>
                <a:lnTo>
                  <a:pt x="2936929" y="654690"/>
                </a:lnTo>
                <a:lnTo>
                  <a:pt x="0" y="654690"/>
                </a:lnTo>
                <a:lnTo>
                  <a:pt x="0" y="0"/>
                </a:lnTo>
                <a:close/>
              </a:path>
            </a:pathLst>
          </a:custGeom>
          <a:blipFill>
            <a:blip r:embed="rId12"/>
            <a:stretch>
              <a:fillRect l="0" t="0" r="0" b="0"/>
            </a:stretch>
          </a:blipFill>
        </p:spPr>
      </p:sp>
      <p:sp>
        <p:nvSpPr>
          <p:cNvPr name="Freeform 10" id="10"/>
          <p:cNvSpPr/>
          <p:nvPr/>
        </p:nvSpPr>
        <p:spPr>
          <a:xfrm flipH="false" flipV="false" rot="0">
            <a:off x="376448" y="268417"/>
            <a:ext cx="1304503" cy="1307623"/>
          </a:xfrm>
          <a:custGeom>
            <a:avLst/>
            <a:gdLst/>
            <a:ahLst/>
            <a:cxnLst/>
            <a:rect r="r" b="b" t="t" l="l"/>
            <a:pathLst>
              <a:path h="1307623" w="1304503">
                <a:moveTo>
                  <a:pt x="0" y="0"/>
                </a:moveTo>
                <a:lnTo>
                  <a:pt x="1304504" y="0"/>
                </a:lnTo>
                <a:lnTo>
                  <a:pt x="1304504" y="1307623"/>
                </a:lnTo>
                <a:lnTo>
                  <a:pt x="0" y="1307623"/>
                </a:lnTo>
                <a:lnTo>
                  <a:pt x="0" y="0"/>
                </a:lnTo>
                <a:close/>
              </a:path>
            </a:pathLst>
          </a:custGeom>
          <a:blipFill>
            <a:blip r:embed="rId13"/>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29479" y="3753098"/>
            <a:ext cx="7017148" cy="877167"/>
          </a:xfrm>
          <a:custGeom>
            <a:avLst/>
            <a:gdLst/>
            <a:ahLst/>
            <a:cxnLst/>
            <a:rect r="r" b="b" t="t" l="l"/>
            <a:pathLst>
              <a:path h="877167" w="7017148">
                <a:moveTo>
                  <a:pt x="0" y="0"/>
                </a:moveTo>
                <a:lnTo>
                  <a:pt x="7017148" y="0"/>
                </a:lnTo>
                <a:lnTo>
                  <a:pt x="7017148" y="877166"/>
                </a:lnTo>
                <a:lnTo>
                  <a:pt x="0" y="87716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5255" y="4733263"/>
            <a:ext cx="8637122" cy="5648977"/>
          </a:xfrm>
          <a:custGeom>
            <a:avLst/>
            <a:gdLst/>
            <a:ahLst/>
            <a:cxnLst/>
            <a:rect r="r" b="b" t="t" l="l"/>
            <a:pathLst>
              <a:path h="5648977" w="8637122">
                <a:moveTo>
                  <a:pt x="0" y="0"/>
                </a:moveTo>
                <a:lnTo>
                  <a:pt x="8637123" y="0"/>
                </a:lnTo>
                <a:lnTo>
                  <a:pt x="8637123" y="5648977"/>
                </a:lnTo>
                <a:lnTo>
                  <a:pt x="0" y="56489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29479" y="2004665"/>
            <a:ext cx="10521386" cy="969493"/>
          </a:xfrm>
          <a:custGeom>
            <a:avLst/>
            <a:gdLst/>
            <a:ahLst/>
            <a:cxnLst/>
            <a:rect r="r" b="b" t="t" l="l"/>
            <a:pathLst>
              <a:path h="969493" w="10521386">
                <a:moveTo>
                  <a:pt x="0" y="0"/>
                </a:moveTo>
                <a:lnTo>
                  <a:pt x="10521386" y="0"/>
                </a:lnTo>
                <a:lnTo>
                  <a:pt x="10521386" y="969492"/>
                </a:lnTo>
                <a:lnTo>
                  <a:pt x="0" y="9694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1950865" y="-387380"/>
            <a:ext cx="7344561" cy="10477495"/>
          </a:xfrm>
          <a:custGeom>
            <a:avLst/>
            <a:gdLst/>
            <a:ahLst/>
            <a:cxnLst/>
            <a:rect r="r" b="b" t="t" l="l"/>
            <a:pathLst>
              <a:path h="10477495" w="7344561">
                <a:moveTo>
                  <a:pt x="0" y="0"/>
                </a:moveTo>
                <a:lnTo>
                  <a:pt x="7344561" y="0"/>
                </a:lnTo>
                <a:lnTo>
                  <a:pt x="7344561" y="10477495"/>
                </a:lnTo>
                <a:lnTo>
                  <a:pt x="0" y="104774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429479" y="1466301"/>
            <a:ext cx="6254621" cy="6366026"/>
          </a:xfrm>
          <a:custGeom>
            <a:avLst/>
            <a:gdLst/>
            <a:ahLst/>
            <a:cxnLst/>
            <a:rect r="r" b="b" t="t" l="l"/>
            <a:pathLst>
              <a:path h="6366026" w="6254621">
                <a:moveTo>
                  <a:pt x="0" y="0"/>
                </a:moveTo>
                <a:lnTo>
                  <a:pt x="6254620" y="0"/>
                </a:lnTo>
                <a:lnTo>
                  <a:pt x="6254620" y="6366027"/>
                </a:lnTo>
                <a:lnTo>
                  <a:pt x="0" y="636602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7" id="7"/>
          <p:cNvSpPr txBox="true"/>
          <p:nvPr/>
        </p:nvSpPr>
        <p:spPr>
          <a:xfrm rot="0">
            <a:off x="8284702" y="1209642"/>
            <a:ext cx="8759803" cy="811516"/>
          </a:xfrm>
          <a:prstGeom prst="rect">
            <a:avLst/>
          </a:prstGeom>
        </p:spPr>
        <p:txBody>
          <a:bodyPr anchor="t" rtlCol="false" tIns="0" lIns="0" bIns="0" rIns="0">
            <a:spAutoFit/>
          </a:bodyPr>
          <a:lstStyle/>
          <a:p>
            <a:pPr algn="l">
              <a:lnSpc>
                <a:spcPts val="6719"/>
              </a:lnSpc>
            </a:pPr>
            <a:r>
              <a:rPr lang="en-US" sz="4800" spc="-57">
                <a:solidFill>
                  <a:srgbClr val="3F7818"/>
                </a:solidFill>
                <a:latin typeface="IBM Plex Sans Bold"/>
              </a:rPr>
              <a:t>Personal Networks</a:t>
            </a:r>
          </a:p>
        </p:txBody>
      </p:sp>
      <p:sp>
        <p:nvSpPr>
          <p:cNvPr name="TextBox 8" id="8"/>
          <p:cNvSpPr txBox="true"/>
          <p:nvPr/>
        </p:nvSpPr>
        <p:spPr>
          <a:xfrm rot="0">
            <a:off x="8313277" y="2613236"/>
            <a:ext cx="7814938" cy="4781063"/>
          </a:xfrm>
          <a:prstGeom prst="rect">
            <a:avLst/>
          </a:prstGeom>
        </p:spPr>
        <p:txBody>
          <a:bodyPr anchor="t" rtlCol="false" tIns="0" lIns="0" bIns="0" rIns="0">
            <a:spAutoFit/>
          </a:bodyPr>
          <a:lstStyle/>
          <a:p>
            <a:pPr algn="l">
              <a:lnSpc>
                <a:spcPts val="4200"/>
              </a:lnSpc>
            </a:pPr>
            <a:r>
              <a:rPr lang="en-US" sz="3000" spc="-36">
                <a:solidFill>
                  <a:srgbClr val="3F7818"/>
                </a:solidFill>
                <a:latin typeface="IBM Plex Sans"/>
              </a:rPr>
              <a:t>Personal networks include everyone you know on a personal level, from friends and family to school alumni and online acquaintances.</a:t>
            </a:r>
          </a:p>
          <a:p>
            <a:pPr algn="l">
              <a:lnSpc>
                <a:spcPts val="4200"/>
              </a:lnSpc>
              <a:spcBef>
                <a:spcPct val="0"/>
              </a:spcBef>
            </a:pPr>
          </a:p>
          <a:p>
            <a:pPr algn="l">
              <a:lnSpc>
                <a:spcPts val="4200"/>
              </a:lnSpc>
              <a:spcBef>
                <a:spcPct val="0"/>
              </a:spcBef>
            </a:pPr>
            <a:r>
              <a:rPr lang="en-US" sz="3000" spc="-36">
                <a:solidFill>
                  <a:srgbClr val="3F7818"/>
                </a:solidFill>
                <a:latin typeface="IBM Plex Sans"/>
              </a:rPr>
              <a:t>On a personal level, they provide emotional support, companionship, and a sense of belonging. Professionally, they can offer career-related opportunities, introductions, and advice.</a:t>
            </a:r>
          </a:p>
        </p:txBody>
      </p:sp>
      <p:sp>
        <p:nvSpPr>
          <p:cNvPr name="Freeform 9" id="9"/>
          <p:cNvSpPr/>
          <p:nvPr/>
        </p:nvSpPr>
        <p:spPr>
          <a:xfrm flipH="false" flipV="false" rot="0">
            <a:off x="362541" y="9334500"/>
            <a:ext cx="2936929" cy="654690"/>
          </a:xfrm>
          <a:custGeom>
            <a:avLst/>
            <a:gdLst/>
            <a:ahLst/>
            <a:cxnLst/>
            <a:rect r="r" b="b" t="t" l="l"/>
            <a:pathLst>
              <a:path h="654690" w="2936929">
                <a:moveTo>
                  <a:pt x="0" y="0"/>
                </a:moveTo>
                <a:lnTo>
                  <a:pt x="2936929" y="0"/>
                </a:lnTo>
                <a:lnTo>
                  <a:pt x="2936929" y="654690"/>
                </a:lnTo>
                <a:lnTo>
                  <a:pt x="0" y="654690"/>
                </a:lnTo>
                <a:lnTo>
                  <a:pt x="0" y="0"/>
                </a:lnTo>
                <a:close/>
              </a:path>
            </a:pathLst>
          </a:custGeom>
          <a:blipFill>
            <a:blip r:embed="rId12"/>
            <a:stretch>
              <a:fillRect l="0" t="0" r="0" b="0"/>
            </a:stretch>
          </a:blipFill>
        </p:spPr>
      </p:sp>
      <p:sp>
        <p:nvSpPr>
          <p:cNvPr name="Freeform 10" id="10"/>
          <p:cNvSpPr/>
          <p:nvPr/>
        </p:nvSpPr>
        <p:spPr>
          <a:xfrm flipH="false" flipV="false" rot="0">
            <a:off x="376448" y="268417"/>
            <a:ext cx="1304503" cy="1307623"/>
          </a:xfrm>
          <a:custGeom>
            <a:avLst/>
            <a:gdLst/>
            <a:ahLst/>
            <a:cxnLst/>
            <a:rect r="r" b="b" t="t" l="l"/>
            <a:pathLst>
              <a:path h="1307623" w="1304503">
                <a:moveTo>
                  <a:pt x="0" y="0"/>
                </a:moveTo>
                <a:lnTo>
                  <a:pt x="1304504" y="0"/>
                </a:lnTo>
                <a:lnTo>
                  <a:pt x="1304504" y="1307623"/>
                </a:lnTo>
                <a:lnTo>
                  <a:pt x="0" y="1307623"/>
                </a:lnTo>
                <a:lnTo>
                  <a:pt x="0" y="0"/>
                </a:lnTo>
                <a:close/>
              </a:path>
            </a:pathLst>
          </a:custGeom>
          <a:blipFill>
            <a:blip r:embed="rId13"/>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DAFyzbNGlYg</dc:identifier>
  <dcterms:modified xsi:type="dcterms:W3CDTF">2011-08-01T06:04:30Z</dcterms:modified>
  <cp:revision>1</cp:revision>
  <dc:title>GIGGERS NETWORKING PPT ERASMUS CO</dc:title>
</cp:coreProperties>
</file>