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Quattrocento Sans"/>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8" roundtripDataSignature="AMtx7mgYbZtVM/6S4mqRcT0knAFQBlOb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bold.fntdata"/><Relationship Id="rId14" Type="http://schemas.openxmlformats.org/officeDocument/2006/relationships/font" Target="fonts/QuattrocentoSans-regular.fntdata"/><Relationship Id="rId17" Type="http://schemas.openxmlformats.org/officeDocument/2006/relationships/font" Target="fonts/QuattrocentoSans-boldItalic.fntdata"/><Relationship Id="rId16" Type="http://schemas.openxmlformats.org/officeDocument/2006/relationships/font" Target="fonts/QuattrocentoSans-italic.fntdata"/><Relationship Id="rId5" Type="http://schemas.openxmlformats.org/officeDocument/2006/relationships/slide" Target="slides/slide1.xml"/><Relationship Id="rId6" Type="http://schemas.openxmlformats.org/officeDocument/2006/relationships/slide" Target="slides/slide2.xml"/><Relationship Id="rId18"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3" name="Google Shape;18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txBox="1"/>
          <p:nvPr>
            <p:ph type="ctrTitle"/>
          </p:nvPr>
        </p:nvSpPr>
        <p:spPr>
          <a:xfrm>
            <a:off x="5775957" y="1927669"/>
            <a:ext cx="5305962" cy="3002662"/>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3F7818"/>
              </a:buClr>
              <a:buSzPts val="4400"/>
              <a:buFont typeface="Trebuchet MS"/>
              <a:buNone/>
            </a:pPr>
            <a:r>
              <a:rPr lang="en-IE" sz="3200">
                <a:solidFill>
                  <a:srgbClr val="3F7818"/>
                </a:solidFill>
                <a:latin typeface="Trebuchet MS"/>
                <a:ea typeface="Trebuchet MS"/>
                <a:cs typeface="Trebuchet MS"/>
                <a:sym typeface="Trebuchet MS"/>
              </a:rPr>
              <a:t>INTRODUCTION TO ASSERTIVENESS AND CRITICISM</a:t>
            </a:r>
            <a:endParaRPr sz="3200"/>
          </a:p>
        </p:txBody>
      </p:sp>
      <p:sp>
        <p:nvSpPr>
          <p:cNvPr id="144" name="Google Shape;144;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5" name="Google Shape;145;p1"/>
          <p:cNvPicPr preferRelativeResize="0"/>
          <p:nvPr/>
        </p:nvPicPr>
        <p:blipFill rotWithShape="1">
          <a:blip r:embed="rId3">
            <a:alphaModFix/>
          </a:blip>
          <a:srcRect b="0" l="0" r="0" t="0"/>
          <a:stretch/>
        </p:blipFill>
        <p:spPr>
          <a:xfrm>
            <a:off x="1450963" y="1261330"/>
            <a:ext cx="4324994" cy="4335340"/>
          </a:xfrm>
          <a:prstGeom prst="rect">
            <a:avLst/>
          </a:prstGeom>
          <a:noFill/>
          <a:ln>
            <a:noFill/>
          </a:ln>
        </p:spPr>
      </p:pic>
      <p:pic>
        <p:nvPicPr>
          <p:cNvPr id="146" name="Google Shape;146;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681832" y="1272773"/>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898207" y="1351934"/>
            <a:ext cx="7014257" cy="9540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IE" sz="2800" u="none" cap="none" strike="noStrike">
                <a:solidFill>
                  <a:srgbClr val="3F7818"/>
                </a:solidFill>
                <a:latin typeface="Quattrocento Sans"/>
                <a:ea typeface="Quattrocento Sans"/>
                <a:cs typeface="Quattrocento Sans"/>
                <a:sym typeface="Quattrocento Sans"/>
              </a:rPr>
              <a:t>Definition of assertiveness and its role in healthy communication</a:t>
            </a:r>
            <a:endParaRPr b="1" i="0" sz="2800" u="none" cap="none" strike="noStrike">
              <a:solidFill>
                <a:srgbClr val="3F7818"/>
              </a:solidFill>
              <a:latin typeface="Quattrocento Sans"/>
              <a:ea typeface="Quattrocento Sans"/>
              <a:cs typeface="Quattrocento Sans"/>
              <a:sym typeface="Quattrocento Sans"/>
            </a:endParaRPr>
          </a:p>
        </p:txBody>
      </p:sp>
      <p:sp>
        <p:nvSpPr>
          <p:cNvPr id="154" name="Google Shape;154;p2"/>
          <p:cNvSpPr txBox="1"/>
          <p:nvPr/>
        </p:nvSpPr>
        <p:spPr>
          <a:xfrm>
            <a:off x="2012573" y="2385162"/>
            <a:ext cx="6486166" cy="19389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Assertiveness is a behavioural characteristic exhibited by individuals who confidently express their thoughts, feelings, and needs in a respectful manner while considering the rights and emotions of others. It involves communicating and advocating for oneself effectively without being passive or aggressive.</a:t>
            </a:r>
            <a:endParaRPr b="0" i="0" sz="1400" u="none" cap="none" strike="noStrike">
              <a:solidFill>
                <a:srgbClr val="000000"/>
              </a:solidFill>
              <a:latin typeface="Arial"/>
              <a:ea typeface="Arial"/>
              <a:cs typeface="Arial"/>
              <a:sym typeface="Arial"/>
            </a:endParaRPr>
          </a:p>
        </p:txBody>
      </p:sp>
      <p:pic>
        <p:nvPicPr>
          <p:cNvPr id="155" name="Google Shape;155;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1" name="Google Shape;161;p24"/>
          <p:cNvSpPr/>
          <p:nvPr/>
        </p:nvSpPr>
        <p:spPr>
          <a:xfrm>
            <a:off x="1681831" y="1272772"/>
            <a:ext cx="7763725" cy="431245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2" name="Google Shape;162;p24"/>
          <p:cNvSpPr txBox="1"/>
          <p:nvPr/>
        </p:nvSpPr>
        <p:spPr>
          <a:xfrm>
            <a:off x="2199640" y="1272773"/>
            <a:ext cx="6486166" cy="40933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In healthy communication, assertiveness plays a vital role in establishing and maintaining boundaries, promoting honest and genuine expression of ideas, promoting mutual respect and understanding, and encouraging healthy conflict resolution. It allows individuals to express their desires, opinions, and concerns without fear of judgment, and fosters open communication channels in personal and professional relationships. </a:t>
            </a:r>
            <a:endParaRPr/>
          </a:p>
          <a:p>
            <a:pPr indent="0" lvl="0" marL="0" marR="0" rtl="0" algn="l">
              <a:lnSpc>
                <a:spcPct val="100000"/>
              </a:lnSpc>
              <a:spcBef>
                <a:spcPts val="0"/>
              </a:spcBef>
              <a:spcAft>
                <a:spcPts val="0"/>
              </a:spcAft>
              <a:buClr>
                <a:schemeClr val="dk1"/>
              </a:buClr>
              <a:buSzPts val="1100"/>
              <a:buFont typeface="Quattrocento Sans"/>
              <a:buNone/>
            </a:pPr>
            <a:r>
              <a:t/>
            </a:r>
            <a:endParaRPr b="0" i="0" sz="2000" u="none" cap="none" strike="noStrike">
              <a:solidFill>
                <a:schemeClr val="dk1"/>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By being assertive, people can build self-confidence, enhance self-esteem, and assert their rights while considering the needs and boundaries of others, leading to healthier and more fulfilling interactions.</a:t>
            </a:r>
            <a:endParaRPr b="0" i="0" sz="1400" u="none" cap="none" strike="noStrike">
              <a:solidFill>
                <a:srgbClr val="000000"/>
              </a:solidFill>
              <a:latin typeface="Arial"/>
              <a:ea typeface="Arial"/>
              <a:cs typeface="Arial"/>
              <a:sym typeface="Arial"/>
            </a:endParaRPr>
          </a:p>
        </p:txBody>
      </p:sp>
      <p:pic>
        <p:nvPicPr>
          <p:cNvPr id="163" name="Google Shape;163;p24"/>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5"/>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9" name="Google Shape;169;p25"/>
          <p:cNvSpPr/>
          <p:nvPr/>
        </p:nvSpPr>
        <p:spPr>
          <a:xfrm>
            <a:off x="1681832" y="1272773"/>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0" name="Google Shape;170;p25"/>
          <p:cNvSpPr txBox="1"/>
          <p:nvPr/>
        </p:nvSpPr>
        <p:spPr>
          <a:xfrm>
            <a:off x="1898207" y="1351934"/>
            <a:ext cx="7014257" cy="9540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IE" sz="2800" u="none" cap="none" strike="noStrike">
                <a:solidFill>
                  <a:srgbClr val="3F7818"/>
                </a:solidFill>
                <a:latin typeface="Quattrocento Sans"/>
                <a:ea typeface="Quattrocento Sans"/>
                <a:cs typeface="Quattrocento Sans"/>
                <a:sym typeface="Quattrocento Sans"/>
              </a:rPr>
              <a:t>Understanding the impact of criticism on personal and professional relationships</a:t>
            </a:r>
            <a:endParaRPr b="1" i="0" sz="2800" u="none" cap="none" strike="noStrike">
              <a:solidFill>
                <a:srgbClr val="3F7818"/>
              </a:solidFill>
              <a:latin typeface="Quattrocento Sans"/>
              <a:ea typeface="Quattrocento Sans"/>
              <a:cs typeface="Quattrocento Sans"/>
              <a:sym typeface="Quattrocento Sans"/>
            </a:endParaRPr>
          </a:p>
        </p:txBody>
      </p:sp>
      <p:sp>
        <p:nvSpPr>
          <p:cNvPr id="171" name="Google Shape;171;p25"/>
          <p:cNvSpPr txBox="1"/>
          <p:nvPr/>
        </p:nvSpPr>
        <p:spPr>
          <a:xfrm>
            <a:off x="2012573" y="2385162"/>
            <a:ext cx="6486166" cy="25545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Understanding the impact of criticism on personal and professional relationships involves recognizing the potential effects it can have on individuals and their interactions with others. Criticism, when delivered constructively, can promote personal growth and professional development. However, if not delivered appropriately or received with understanding, it can strain relationships and create negative experiences.</a:t>
            </a:r>
            <a:endParaRPr b="0" i="0" sz="1400" u="none" cap="none" strike="noStrike">
              <a:solidFill>
                <a:srgbClr val="000000"/>
              </a:solidFill>
              <a:latin typeface="Arial"/>
              <a:ea typeface="Arial"/>
              <a:cs typeface="Arial"/>
              <a:sym typeface="Arial"/>
            </a:endParaRPr>
          </a:p>
        </p:txBody>
      </p:sp>
      <p:pic>
        <p:nvPicPr>
          <p:cNvPr id="172" name="Google Shape;172;p25"/>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6"/>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8" name="Google Shape;178;p26"/>
          <p:cNvSpPr/>
          <p:nvPr/>
        </p:nvSpPr>
        <p:spPr>
          <a:xfrm>
            <a:off x="1681831" y="1272772"/>
            <a:ext cx="7763725" cy="431245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9" name="Google Shape;179;p26"/>
          <p:cNvSpPr txBox="1"/>
          <p:nvPr/>
        </p:nvSpPr>
        <p:spPr>
          <a:xfrm>
            <a:off x="2199640" y="1272773"/>
            <a:ext cx="6486166" cy="40933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rgbClr val="000000"/>
                </a:solidFill>
                <a:latin typeface="Quattrocento Sans"/>
                <a:ea typeface="Quattrocento Sans"/>
                <a:cs typeface="Quattrocento Sans"/>
                <a:sym typeface="Quattrocento Sans"/>
              </a:rPr>
              <a:t>In personal relationships, criticism can deeply affect individuals as it directly addresses their personal qualities, behaviors, or choices. If criticism is expressed with empathy, understanding, and respect, it can pave the way for open communication and growth within the relationship.</a:t>
            </a:r>
            <a:endParaRPr/>
          </a:p>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rgbClr val="000000"/>
                </a:solidFill>
                <a:latin typeface="Quattrocento Sans"/>
                <a:ea typeface="Quattrocento Sans"/>
                <a:cs typeface="Quattrocento Sans"/>
                <a:sym typeface="Quattrocento Sans"/>
              </a:rPr>
              <a:t> Constructive criticism in personal relationships can help identify areas of improvement and facilitate personal development. On the other hand, harsh, unfair, or constant criticism can lead to hurt feelings, loss of trust, and conflict. It may impact self-esteem and emotional well-being, potentially damaging the relationship in the long term.</a:t>
            </a:r>
            <a:endParaRPr b="0" i="0" sz="2000" u="none" cap="none" strike="noStrike">
              <a:solidFill>
                <a:srgbClr val="000000"/>
              </a:solidFill>
              <a:latin typeface="Quattrocento Sans"/>
              <a:ea typeface="Quattrocento Sans"/>
              <a:cs typeface="Quattrocento Sans"/>
              <a:sym typeface="Quattrocento Sans"/>
            </a:endParaRPr>
          </a:p>
        </p:txBody>
      </p:sp>
      <p:pic>
        <p:nvPicPr>
          <p:cNvPr id="180" name="Google Shape;180;p2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6" name="Google Shape;186;p27"/>
          <p:cNvSpPr/>
          <p:nvPr/>
        </p:nvSpPr>
        <p:spPr>
          <a:xfrm>
            <a:off x="1681831" y="1272772"/>
            <a:ext cx="7763725" cy="431245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7" name="Google Shape;187;p27"/>
          <p:cNvSpPr txBox="1"/>
          <p:nvPr/>
        </p:nvSpPr>
        <p:spPr>
          <a:xfrm>
            <a:off x="2423376" y="1997858"/>
            <a:ext cx="6486166" cy="28622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Similarly, in professional relationships, criticism can significantly impact individuals and their work environment. Constructive criticism at the workplace can enhance productivity, encourage professional growth, and improve performance. Well-intentioned feedback can help individuals identify areas for improvement, acquire new skills, and reach their full potential. When delivered professionally, criticism can foster a culture of learning and development within teams or organizations.</a:t>
            </a:r>
            <a:endParaRPr b="0" i="0" sz="1400" u="none" cap="none" strike="noStrike">
              <a:solidFill>
                <a:srgbClr val="000000"/>
              </a:solidFill>
              <a:latin typeface="Arial"/>
              <a:ea typeface="Arial"/>
              <a:cs typeface="Arial"/>
              <a:sym typeface="Arial"/>
            </a:endParaRPr>
          </a:p>
        </p:txBody>
      </p:sp>
      <p:pic>
        <p:nvPicPr>
          <p:cNvPr id="188" name="Google Shape;188;p27"/>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8"/>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4" name="Google Shape;194;p28"/>
          <p:cNvSpPr/>
          <p:nvPr/>
        </p:nvSpPr>
        <p:spPr>
          <a:xfrm>
            <a:off x="1681831" y="1272772"/>
            <a:ext cx="7763725" cy="431245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5" name="Google Shape;195;p28"/>
          <p:cNvSpPr txBox="1"/>
          <p:nvPr/>
        </p:nvSpPr>
        <p:spPr>
          <a:xfrm>
            <a:off x="2320610" y="1628207"/>
            <a:ext cx="6486166" cy="378561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However, if criticism is not delivered or received appropriately, it can lead to tension, defensiveness, and strained professional relationships. Harsh or constant criticism without guidance or support can negatively impact motivation and job satisfaction. It may create a hostile work environment, hinder collaboration, and impede progress. </a:t>
            </a:r>
            <a:endParaRPr/>
          </a:p>
          <a:p>
            <a:pPr indent="0" lvl="0" marL="0" marR="0" rtl="0" algn="l">
              <a:lnSpc>
                <a:spcPct val="100000"/>
              </a:lnSpc>
              <a:spcBef>
                <a:spcPts val="0"/>
              </a:spcBef>
              <a:spcAft>
                <a:spcPts val="0"/>
              </a:spcAft>
              <a:buClr>
                <a:schemeClr val="dk1"/>
              </a:buClr>
              <a:buSzPts val="1100"/>
              <a:buFont typeface="Quattrocento Sans"/>
              <a:buNone/>
            </a:pPr>
            <a:r>
              <a:t/>
            </a:r>
            <a:endParaRPr b="0" i="0" sz="2000" u="none" cap="none" strike="noStrike">
              <a:solidFill>
                <a:schemeClr val="dk1"/>
              </a:solidFill>
              <a:latin typeface="Quattrocento Sans"/>
              <a:ea typeface="Quattrocento Sans"/>
              <a:cs typeface="Quattrocento Sans"/>
              <a:sym typeface="Quattrocento Sans"/>
            </a:endParaRPr>
          </a:p>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Additionally, in situations where criticism is not constructive or based on personal bias, it can damage professional credibility, cause conflict, or even lead to a breakdown in professional relationships.</a:t>
            </a:r>
            <a:endParaRPr b="0" i="0" sz="1400" u="none" cap="none" strike="noStrike">
              <a:solidFill>
                <a:srgbClr val="000000"/>
              </a:solidFill>
              <a:latin typeface="Arial"/>
              <a:ea typeface="Arial"/>
              <a:cs typeface="Arial"/>
              <a:sym typeface="Arial"/>
            </a:endParaRPr>
          </a:p>
        </p:txBody>
      </p:sp>
      <p:pic>
        <p:nvPicPr>
          <p:cNvPr id="196" name="Google Shape;196;p28"/>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9"/>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02" name="Google Shape;202;p29"/>
          <p:cNvSpPr/>
          <p:nvPr/>
        </p:nvSpPr>
        <p:spPr>
          <a:xfrm>
            <a:off x="1681831" y="1272772"/>
            <a:ext cx="7763725" cy="4312455"/>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3" name="Google Shape;203;p29"/>
          <p:cNvSpPr txBox="1"/>
          <p:nvPr/>
        </p:nvSpPr>
        <p:spPr>
          <a:xfrm>
            <a:off x="2199640" y="1382305"/>
            <a:ext cx="6486166" cy="40933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Quattrocento Sans"/>
              <a:buNone/>
            </a:pPr>
            <a:r>
              <a:rPr b="0" i="0" lang="en-IE" sz="2000" u="none" cap="none" strike="noStrike">
                <a:solidFill>
                  <a:schemeClr val="dk1"/>
                </a:solidFill>
                <a:latin typeface="Quattrocento Sans"/>
                <a:ea typeface="Quattrocento Sans"/>
                <a:cs typeface="Quattrocento Sans"/>
                <a:sym typeface="Quattrocento Sans"/>
              </a:rPr>
              <a:t>Understanding the impact of criticism on personal and professional relationships involves recognizing the importance of empathy, respect, and clear communication. It is crucial to provide constructive criticism with sincerity and tact, focusing on specific behaviors or actions rather than attacking personal qualities. Equally important is the ability to receive criticism with an open mind, seeking to understand the intentions behind it and using it as an opportunity for personal and professional growth. By fostering a supportive and constructive environment, the impact of criticism can be transformed into positive change and stronger relationships.</a:t>
            </a:r>
            <a:endParaRPr b="0" i="0" sz="1400" u="none" cap="none" strike="noStrike">
              <a:solidFill>
                <a:srgbClr val="000000"/>
              </a:solidFill>
              <a:latin typeface="Arial"/>
              <a:ea typeface="Arial"/>
              <a:cs typeface="Arial"/>
              <a:sym typeface="Arial"/>
            </a:endParaRPr>
          </a:p>
        </p:txBody>
      </p:sp>
      <p:pic>
        <p:nvPicPr>
          <p:cNvPr id="204" name="Google Shape;204;p29"/>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10" name="Google Shape;210;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11" name="Google Shape;211;p6"/>
          <p:cNvPicPr preferRelativeResize="0"/>
          <p:nvPr/>
        </p:nvPicPr>
        <p:blipFill rotWithShape="1">
          <a:blip r:embed="rId4">
            <a:alphaModFix/>
          </a:blip>
          <a:srcRect b="0" l="0" r="0" t="0"/>
          <a:stretch/>
        </p:blipFill>
        <p:spPr>
          <a:xfrm>
            <a:off x="3980873" y="557740"/>
            <a:ext cx="2863183" cy="2871260"/>
          </a:xfrm>
          <a:prstGeom prst="rect">
            <a:avLst/>
          </a:prstGeom>
          <a:noFill/>
          <a:ln>
            <a:noFill/>
          </a:ln>
        </p:spPr>
      </p:pic>
      <p:pic>
        <p:nvPicPr>
          <p:cNvPr id="212" name="Google Shape;212;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13" name="Google Shape;213;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14" name="Google Shape;214;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15" name="Google Shape;215;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