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embeddedFontLst>
    <p:embeddedFont>
      <p:font typeface="IBM Plex Sans Condensed"/>
      <p:bold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8" roundtripDataSignature="AMtx7mi5OY7XImC0D6N6D+bicMaR7Jzc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IBMPlexSansCondensed-bold.fntdata"/><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font" Target="fonts/IBMPlexSansCondense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0"/>
          <p:cNvSpPr/>
          <p:nvPr>
            <p:ph idx="2" type="pic"/>
          </p:nvPr>
        </p:nvSpPr>
        <p:spPr>
          <a:xfrm>
            <a:off x="1792288" y="612775"/>
            <a:ext cx="5486400" cy="4114800"/>
          </a:xfrm>
          <a:prstGeom prst="rect">
            <a:avLst/>
          </a:prstGeom>
          <a:noFill/>
          <a:ln>
            <a:noFill/>
          </a:ln>
        </p:spPr>
      </p:sp>
      <p:sp>
        <p:nvSpPr>
          <p:cNvPr id="64" name="Google Shape;64;p3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3.png"/><Relationship Id="rId7" Type="http://schemas.openxmlformats.org/officeDocument/2006/relationships/image" Target="../media/image1.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24.jp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19.png"/><Relationship Id="rId5" Type="http://schemas.openxmlformats.org/officeDocument/2006/relationships/image" Target="../media/image17.jpg"/><Relationship Id="rId6" Type="http://schemas.openxmlformats.org/officeDocument/2006/relationships/image" Target="../media/image12.jpg"/><Relationship Id="rId7"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2.jpg"/><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36.png"/><Relationship Id="rId13" Type="http://schemas.openxmlformats.org/officeDocument/2006/relationships/image" Target="../media/image39.jpg"/><Relationship Id="rId12"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7.png"/><Relationship Id="rId9" Type="http://schemas.openxmlformats.org/officeDocument/2006/relationships/image" Target="../media/image25.png"/><Relationship Id="rId15" Type="http://schemas.openxmlformats.org/officeDocument/2006/relationships/image" Target="../media/image41.png"/><Relationship Id="rId14" Type="http://schemas.openxmlformats.org/officeDocument/2006/relationships/image" Target="../media/image44.png"/><Relationship Id="rId17" Type="http://schemas.openxmlformats.org/officeDocument/2006/relationships/image" Target="../media/image3.png"/><Relationship Id="rId16" Type="http://schemas.openxmlformats.org/officeDocument/2006/relationships/image" Target="../media/image21.png"/><Relationship Id="rId5" Type="http://schemas.openxmlformats.org/officeDocument/2006/relationships/image" Target="../media/image27.png"/><Relationship Id="rId6" Type="http://schemas.openxmlformats.org/officeDocument/2006/relationships/image" Target="../media/image19.png"/><Relationship Id="rId7" Type="http://schemas.openxmlformats.org/officeDocument/2006/relationships/image" Target="../media/image34.png"/><Relationship Id="rId8"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1" Type="http://schemas.openxmlformats.org/officeDocument/2006/relationships/image" Target="../media/image42.jpg"/><Relationship Id="rId10" Type="http://schemas.openxmlformats.org/officeDocument/2006/relationships/image" Target="../media/image33.jpg"/><Relationship Id="rId13" Type="http://schemas.openxmlformats.org/officeDocument/2006/relationships/image" Target="../media/image40.png"/><Relationship Id="rId12" Type="http://schemas.openxmlformats.org/officeDocument/2006/relationships/image" Target="../media/image38.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8.png"/><Relationship Id="rId4" Type="http://schemas.openxmlformats.org/officeDocument/2006/relationships/image" Target="../media/image37.png"/><Relationship Id="rId9" Type="http://schemas.openxmlformats.org/officeDocument/2006/relationships/image" Target="../media/image47.png"/><Relationship Id="rId15" Type="http://schemas.openxmlformats.org/officeDocument/2006/relationships/image" Target="../media/image3.png"/><Relationship Id="rId14" Type="http://schemas.openxmlformats.org/officeDocument/2006/relationships/image" Target="../media/image45.png"/><Relationship Id="rId5" Type="http://schemas.openxmlformats.org/officeDocument/2006/relationships/image" Target="../media/image30.png"/><Relationship Id="rId6" Type="http://schemas.openxmlformats.org/officeDocument/2006/relationships/image" Target="../media/image35.png"/><Relationship Id="rId7" Type="http://schemas.openxmlformats.org/officeDocument/2006/relationships/image" Target="../media/image29.png"/><Relationship Id="rId8"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jpg"/><Relationship Id="rId4" Type="http://schemas.openxmlformats.org/officeDocument/2006/relationships/image" Target="../media/image6.png"/><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63503" y="-63503"/>
            <a:ext cx="972769" cy="5805849"/>
          </a:xfrm>
          <a:custGeom>
            <a:rect b="b" l="l" r="r" t="t"/>
            <a:pathLst>
              <a:path extrusionOk="0" h="5805849" w="972769">
                <a:moveTo>
                  <a:pt x="0" y="0"/>
                </a:moveTo>
                <a:lnTo>
                  <a:pt x="972769" y="0"/>
                </a:lnTo>
                <a:lnTo>
                  <a:pt x="972769" y="5805849"/>
                </a:lnTo>
                <a:lnTo>
                  <a:pt x="0" y="5805849"/>
                </a:lnTo>
                <a:lnTo>
                  <a:pt x="0" y="0"/>
                </a:lnTo>
                <a:close/>
              </a:path>
            </a:pathLst>
          </a:custGeom>
          <a:blipFill rotWithShape="1">
            <a:blip r:embed="rId3">
              <a:alphaModFix/>
            </a:blip>
            <a:stretch>
              <a:fillRect b="0" l="0" r="0" t="0"/>
            </a:stretch>
          </a:blipFill>
          <a:ln>
            <a:noFill/>
          </a:ln>
        </p:spPr>
      </p:sp>
      <p:sp>
        <p:nvSpPr>
          <p:cNvPr id="85" name="Google Shape;85;p1"/>
          <p:cNvSpPr/>
          <p:nvPr/>
        </p:nvSpPr>
        <p:spPr>
          <a:xfrm>
            <a:off x="1450962" y="1261329"/>
            <a:ext cx="4324998" cy="4335342"/>
          </a:xfrm>
          <a:custGeom>
            <a:rect b="b" l="l" r="r" t="t"/>
            <a:pathLst>
              <a:path extrusionOk="0" h="4335342" w="4324998">
                <a:moveTo>
                  <a:pt x="0" y="0"/>
                </a:moveTo>
                <a:lnTo>
                  <a:pt x="4324998" y="0"/>
                </a:lnTo>
                <a:lnTo>
                  <a:pt x="4324998" y="4335342"/>
                </a:lnTo>
                <a:lnTo>
                  <a:pt x="0" y="4335342"/>
                </a:lnTo>
                <a:lnTo>
                  <a:pt x="0" y="0"/>
                </a:lnTo>
                <a:close/>
              </a:path>
            </a:pathLst>
          </a:custGeom>
          <a:blipFill rotWithShape="1">
            <a:blip r:embed="rId4">
              <a:alphaModFix/>
            </a:blip>
            <a:stretch>
              <a:fillRect b="0" l="0" r="0" t="0"/>
            </a:stretch>
          </a:blipFill>
          <a:ln>
            <a:noFill/>
          </a:ln>
        </p:spPr>
      </p:sp>
      <p:sp>
        <p:nvSpPr>
          <p:cNvPr id="86" name="Google Shape;86;p1"/>
          <p:cNvSpPr/>
          <p:nvPr/>
        </p:nvSpPr>
        <p:spPr>
          <a:xfrm>
            <a:off x="6031354" y="-63503"/>
            <a:ext cx="6224149" cy="6984997"/>
          </a:xfrm>
          <a:custGeom>
            <a:rect b="b" l="l" r="r" t="t"/>
            <a:pathLst>
              <a:path extrusionOk="0" h="6984997" w="6224149">
                <a:moveTo>
                  <a:pt x="0" y="0"/>
                </a:moveTo>
                <a:lnTo>
                  <a:pt x="6224149" y="0"/>
                </a:lnTo>
                <a:lnTo>
                  <a:pt x="6224149" y="6984997"/>
                </a:lnTo>
                <a:lnTo>
                  <a:pt x="0" y="6984997"/>
                </a:lnTo>
                <a:lnTo>
                  <a:pt x="0" y="0"/>
                </a:lnTo>
                <a:close/>
              </a:path>
            </a:pathLst>
          </a:custGeom>
          <a:blipFill rotWithShape="1">
            <a:blip r:embed="rId5">
              <a:alphaModFix/>
            </a:blip>
            <a:stretch>
              <a:fillRect b="0" l="0" r="0" t="0"/>
            </a:stretch>
          </a:blipFill>
          <a:ln>
            <a:noFill/>
          </a:ln>
        </p:spPr>
      </p:sp>
      <p:sp>
        <p:nvSpPr>
          <p:cNvPr id="87" name="Google Shape;87;p1"/>
          <p:cNvSpPr/>
          <p:nvPr/>
        </p:nvSpPr>
        <p:spPr>
          <a:xfrm>
            <a:off x="1450962" y="1261329"/>
            <a:ext cx="4324998" cy="4335342"/>
          </a:xfrm>
          <a:custGeom>
            <a:rect b="b" l="l" r="r" t="t"/>
            <a:pathLst>
              <a:path extrusionOk="0" h="4335342" w="4324998">
                <a:moveTo>
                  <a:pt x="0" y="0"/>
                </a:moveTo>
                <a:lnTo>
                  <a:pt x="4324998" y="0"/>
                </a:lnTo>
                <a:lnTo>
                  <a:pt x="4324998" y="4335342"/>
                </a:lnTo>
                <a:lnTo>
                  <a:pt x="0" y="4335342"/>
                </a:lnTo>
                <a:lnTo>
                  <a:pt x="0" y="0"/>
                </a:lnTo>
                <a:close/>
              </a:path>
            </a:pathLst>
          </a:custGeom>
          <a:blipFill rotWithShape="1">
            <a:blip r:embed="rId6">
              <a:alphaModFix/>
            </a:blip>
            <a:stretch>
              <a:fillRect b="0" l="0" r="0" t="0"/>
            </a:stretch>
          </a:blipFill>
          <a:ln>
            <a:noFill/>
          </a:ln>
        </p:spPr>
      </p:sp>
      <p:sp>
        <p:nvSpPr>
          <p:cNvPr id="88" name="Google Shape;88;p1"/>
          <p:cNvSpPr/>
          <p:nvPr/>
        </p:nvSpPr>
        <p:spPr>
          <a:xfrm>
            <a:off x="235344" y="6255163"/>
            <a:ext cx="1964303" cy="412099"/>
          </a:xfrm>
          <a:custGeom>
            <a:rect b="b" l="l" r="r" t="t"/>
            <a:pathLst>
              <a:path extrusionOk="0" h="412099" w="1964303">
                <a:moveTo>
                  <a:pt x="0" y="0"/>
                </a:moveTo>
                <a:lnTo>
                  <a:pt x="1964302" y="0"/>
                </a:lnTo>
                <a:lnTo>
                  <a:pt x="1964302" y="412099"/>
                </a:lnTo>
                <a:lnTo>
                  <a:pt x="0" y="412099"/>
                </a:lnTo>
                <a:lnTo>
                  <a:pt x="0" y="0"/>
                </a:lnTo>
                <a:close/>
              </a:path>
            </a:pathLst>
          </a:custGeom>
          <a:blipFill rotWithShape="1">
            <a:blip r:embed="rId7">
              <a:alphaModFix/>
            </a:blip>
            <a:stretch>
              <a:fillRect b="0" l="0" r="0" t="0"/>
            </a:stretch>
          </a:blipFill>
          <a:ln>
            <a:noFill/>
          </a:ln>
        </p:spPr>
      </p:sp>
      <p:sp>
        <p:nvSpPr>
          <p:cNvPr id="89" name="Google Shape;89;p1"/>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8">
              <a:alphaModFix/>
            </a:blip>
            <a:stretch>
              <a:fillRect b="0" l="0" r="0" t="0"/>
            </a:stretch>
          </a:blipFill>
          <a:ln>
            <a:noFill/>
          </a:ln>
        </p:spPr>
      </p:sp>
      <p:sp>
        <p:nvSpPr>
          <p:cNvPr id="90" name="Google Shape;90;p1"/>
          <p:cNvSpPr txBox="1"/>
          <p:nvPr/>
        </p:nvSpPr>
        <p:spPr>
          <a:xfrm>
            <a:off x="6228207" y="2939215"/>
            <a:ext cx="2961084" cy="676275"/>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None/>
            </a:pPr>
            <a:r>
              <a:rPr b="0" i="0" lang="en-US" sz="4400" u="none" cap="none" strike="noStrike">
                <a:solidFill>
                  <a:srgbClr val="3F7818"/>
                </a:solidFill>
                <a:latin typeface="Trebuchet MS"/>
                <a:ea typeface="Trebuchet MS"/>
                <a:cs typeface="Trebuchet MS"/>
                <a:sym typeface="Trebuchet MS"/>
              </a:rPr>
              <a:t>MARKETING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0"/>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66" name="Google Shape;166;p10"/>
          <p:cNvSpPr txBox="1"/>
          <p:nvPr/>
        </p:nvSpPr>
        <p:spPr>
          <a:xfrm>
            <a:off x="1429426" y="1633793"/>
            <a:ext cx="7324193" cy="4749165"/>
          </a:xfrm>
          <a:prstGeom prst="rect">
            <a:avLst/>
          </a:prstGeom>
          <a:noFill/>
          <a:ln>
            <a:noFill/>
          </a:ln>
        </p:spPr>
        <p:txBody>
          <a:bodyPr anchorCtr="0" anchor="t" bIns="0" lIns="0" spcFirstLastPara="1" rIns="0" wrap="square" tIns="0">
            <a:spAutoFit/>
          </a:bodyPr>
          <a:lstStyle/>
          <a:p>
            <a:pPr indent="0" lvl="0" marL="0" marR="0" rtl="0" algn="l">
              <a:lnSpc>
                <a:spcPct val="180030"/>
              </a:lnSpc>
              <a:spcBef>
                <a:spcPts val="0"/>
              </a:spcBef>
              <a:spcAft>
                <a:spcPts val="0"/>
              </a:spcAft>
              <a:buNone/>
            </a:pPr>
            <a:r>
              <a:rPr b="1" i="0" lang="en-US" sz="2599" u="none" cap="none" strike="noStrike">
                <a:solidFill>
                  <a:srgbClr val="3F7818"/>
                </a:solidFill>
                <a:latin typeface="IBM Plex Sans Condensed"/>
                <a:ea typeface="IBM Plex Sans Condensed"/>
                <a:cs typeface="IBM Plex Sans Condensed"/>
                <a:sym typeface="IBM Plex Sans Condensed"/>
              </a:rPr>
              <a:t>Brand immersion </a:t>
            </a:r>
            <a:r>
              <a:rPr b="0" i="0" lang="en-US" sz="2599" u="none" cap="none" strike="noStrike">
                <a:solidFill>
                  <a:srgbClr val="000000"/>
                </a:solidFill>
                <a:latin typeface="IBM Plex Sans Condensed"/>
                <a:ea typeface="IBM Plex Sans Condensed"/>
                <a:cs typeface="IBM Plex Sans Condensed"/>
                <a:sym typeface="IBM Plex Sans Condensed"/>
              </a:rPr>
              <a:t>is simply taking the idea of brand activation to its logical completion and fully branding a space so that any customer who enters the zone of immersion gets to</a:t>
            </a:r>
            <a:r>
              <a:rPr b="1" i="0" lang="en-US" sz="2599" u="none" cap="none" strike="noStrike">
                <a:solidFill>
                  <a:srgbClr val="3F7818"/>
                </a:solidFill>
                <a:latin typeface="IBM Plex Sans Condensed"/>
                <a:ea typeface="IBM Plex Sans Condensed"/>
                <a:cs typeface="IBM Plex Sans Condensed"/>
                <a:sym typeface="IBM Plex Sans Condensed"/>
              </a:rPr>
              <a:t> interact with brand ideas, ideals, and concepts</a:t>
            </a:r>
            <a:r>
              <a:rPr b="0" i="0" lang="en-US" sz="2599" u="none" cap="none" strike="noStrike">
                <a:solidFill>
                  <a:srgbClr val="000000"/>
                </a:solidFill>
                <a:latin typeface="IBM Plex Sans Condensed"/>
                <a:ea typeface="IBM Plex Sans Condensed"/>
                <a:cs typeface="IBM Plex Sans Condensed"/>
                <a:sym typeface="IBM Plex Sans Condensed"/>
              </a:rPr>
              <a:t> while present. </a:t>
            </a:r>
            <a:endParaRPr/>
          </a:p>
          <a:p>
            <a:pPr indent="0" lvl="0" marL="0" marR="0" rtl="0" algn="l">
              <a:lnSpc>
                <a:spcPct val="13851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851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851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851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p:txBody>
      </p:sp>
      <p:sp>
        <p:nvSpPr>
          <p:cNvPr id="167" name="Google Shape;167;p10"/>
          <p:cNvSpPr txBox="1"/>
          <p:nvPr/>
        </p:nvSpPr>
        <p:spPr>
          <a:xfrm>
            <a:off x="-347571" y="561975"/>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Immersive Brand Experiences</a:t>
            </a:r>
            <a:endParaRPr/>
          </a:p>
        </p:txBody>
      </p:sp>
      <p:sp>
        <p:nvSpPr>
          <p:cNvPr id="168" name="Google Shape;168;p10"/>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1"/>
          <p:cNvSpPr/>
          <p:nvPr/>
        </p:nvSpPr>
        <p:spPr>
          <a:xfrm>
            <a:off x="952986" y="2502065"/>
            <a:ext cx="4678099" cy="584778"/>
          </a:xfrm>
          <a:custGeom>
            <a:rect b="b" l="l" r="r" t="t"/>
            <a:pathLst>
              <a:path extrusionOk="0" h="584778" w="4678099">
                <a:moveTo>
                  <a:pt x="0" y="0"/>
                </a:moveTo>
                <a:lnTo>
                  <a:pt x="4678099" y="0"/>
                </a:lnTo>
                <a:lnTo>
                  <a:pt x="4678099" y="584778"/>
                </a:lnTo>
                <a:lnTo>
                  <a:pt x="0" y="584778"/>
                </a:lnTo>
                <a:lnTo>
                  <a:pt x="0" y="0"/>
                </a:lnTo>
                <a:close/>
              </a:path>
            </a:pathLst>
          </a:custGeom>
          <a:blipFill rotWithShape="1">
            <a:blip r:embed="rId3">
              <a:alphaModFix/>
            </a:blip>
            <a:stretch>
              <a:fillRect b="0" l="0" r="0" t="0"/>
            </a:stretch>
          </a:blipFill>
          <a:ln>
            <a:noFill/>
          </a:ln>
        </p:spPr>
      </p:sp>
      <p:sp>
        <p:nvSpPr>
          <p:cNvPr id="174" name="Google Shape;174;p11"/>
          <p:cNvSpPr/>
          <p:nvPr/>
        </p:nvSpPr>
        <p:spPr>
          <a:xfrm>
            <a:off x="-63503" y="3155509"/>
            <a:ext cx="5758082" cy="3765985"/>
          </a:xfrm>
          <a:custGeom>
            <a:rect b="b" l="l" r="r" t="t"/>
            <a:pathLst>
              <a:path extrusionOk="0" h="3765985" w="5758082">
                <a:moveTo>
                  <a:pt x="0" y="0"/>
                </a:moveTo>
                <a:lnTo>
                  <a:pt x="5758081" y="0"/>
                </a:lnTo>
                <a:lnTo>
                  <a:pt x="5758081" y="3765985"/>
                </a:lnTo>
                <a:lnTo>
                  <a:pt x="0" y="3765985"/>
                </a:lnTo>
                <a:lnTo>
                  <a:pt x="0" y="0"/>
                </a:lnTo>
                <a:close/>
              </a:path>
            </a:pathLst>
          </a:custGeom>
          <a:blipFill rotWithShape="1">
            <a:blip r:embed="rId4">
              <a:alphaModFix/>
            </a:blip>
            <a:stretch>
              <a:fillRect b="0" l="0" r="0" t="0"/>
            </a:stretch>
          </a:blipFill>
          <a:ln>
            <a:noFill/>
          </a:ln>
        </p:spPr>
      </p:sp>
      <p:sp>
        <p:nvSpPr>
          <p:cNvPr id="175" name="Google Shape;175;p11"/>
          <p:cNvSpPr/>
          <p:nvPr/>
        </p:nvSpPr>
        <p:spPr>
          <a:xfrm>
            <a:off x="952986" y="1336443"/>
            <a:ext cx="7014258" cy="646328"/>
          </a:xfrm>
          <a:custGeom>
            <a:rect b="b" l="l" r="r" t="t"/>
            <a:pathLst>
              <a:path extrusionOk="0" h="646328" w="7014258">
                <a:moveTo>
                  <a:pt x="0" y="0"/>
                </a:moveTo>
                <a:lnTo>
                  <a:pt x="7014257" y="0"/>
                </a:lnTo>
                <a:lnTo>
                  <a:pt x="7014257" y="646329"/>
                </a:lnTo>
                <a:lnTo>
                  <a:pt x="0" y="646329"/>
                </a:lnTo>
                <a:lnTo>
                  <a:pt x="0" y="0"/>
                </a:lnTo>
                <a:close/>
              </a:path>
            </a:pathLst>
          </a:custGeom>
          <a:blipFill rotWithShape="1">
            <a:blip r:embed="rId5">
              <a:alphaModFix/>
            </a:blip>
            <a:stretch>
              <a:fillRect b="0" l="0" r="0" t="0"/>
            </a:stretch>
          </a:blipFill>
          <a:ln>
            <a:noFill/>
          </a:ln>
        </p:spPr>
      </p:sp>
      <p:sp>
        <p:nvSpPr>
          <p:cNvPr id="176" name="Google Shape;176;p11"/>
          <p:cNvSpPr/>
          <p:nvPr/>
        </p:nvSpPr>
        <p:spPr>
          <a:xfrm>
            <a:off x="7359129" y="-63503"/>
            <a:ext cx="4896374" cy="6984997"/>
          </a:xfrm>
          <a:custGeom>
            <a:rect b="b" l="l" r="r" t="t"/>
            <a:pathLst>
              <a:path extrusionOk="0" h="6984997" w="4896374">
                <a:moveTo>
                  <a:pt x="0" y="0"/>
                </a:moveTo>
                <a:lnTo>
                  <a:pt x="4896374" y="0"/>
                </a:lnTo>
                <a:lnTo>
                  <a:pt x="4896374" y="6984997"/>
                </a:lnTo>
                <a:lnTo>
                  <a:pt x="0" y="6984997"/>
                </a:lnTo>
                <a:lnTo>
                  <a:pt x="0" y="0"/>
                </a:lnTo>
                <a:close/>
              </a:path>
            </a:pathLst>
          </a:custGeom>
          <a:blipFill rotWithShape="1">
            <a:blip r:embed="rId6">
              <a:alphaModFix/>
            </a:blip>
            <a:stretch>
              <a:fillRect b="0" l="0" r="0" t="0"/>
            </a:stretch>
          </a:blipFill>
          <a:ln>
            <a:noFill/>
          </a:ln>
        </p:spPr>
      </p:sp>
      <p:sp>
        <p:nvSpPr>
          <p:cNvPr id="177" name="Google Shape;177;p11"/>
          <p:cNvSpPr/>
          <p:nvPr/>
        </p:nvSpPr>
        <p:spPr>
          <a:xfrm>
            <a:off x="6556193" y="1280642"/>
            <a:ext cx="5230442" cy="4296715"/>
          </a:xfrm>
          <a:custGeom>
            <a:rect b="b" l="l" r="r" t="t"/>
            <a:pathLst>
              <a:path extrusionOk="0" h="4296715" w="5230442">
                <a:moveTo>
                  <a:pt x="0" y="0"/>
                </a:moveTo>
                <a:lnTo>
                  <a:pt x="5230441" y="0"/>
                </a:lnTo>
                <a:lnTo>
                  <a:pt x="5230441" y="4296716"/>
                </a:lnTo>
                <a:lnTo>
                  <a:pt x="0" y="4296716"/>
                </a:lnTo>
                <a:lnTo>
                  <a:pt x="0" y="0"/>
                </a:lnTo>
                <a:close/>
              </a:path>
            </a:pathLst>
          </a:custGeom>
          <a:blipFill rotWithShape="1">
            <a:blip r:embed="rId7">
              <a:alphaModFix/>
            </a:blip>
            <a:stretch>
              <a:fillRect b="0" l="-6237" r="-25551" t="-6953"/>
            </a:stretch>
          </a:blipFill>
          <a:ln>
            <a:noFill/>
          </a:ln>
        </p:spPr>
      </p:sp>
      <p:sp>
        <p:nvSpPr>
          <p:cNvPr id="178" name="Google Shape;178;p11"/>
          <p:cNvSpPr txBox="1"/>
          <p:nvPr/>
        </p:nvSpPr>
        <p:spPr>
          <a:xfrm>
            <a:off x="685800" y="1316423"/>
            <a:ext cx="5610098" cy="4177529"/>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400" u="none" cap="none" strike="noStrike">
                <a:solidFill>
                  <a:srgbClr val="000000"/>
                </a:solidFill>
                <a:latin typeface="IBM Plex Sans Condensed"/>
                <a:ea typeface="IBM Plex Sans Condensed"/>
                <a:cs typeface="IBM Plex Sans Condensed"/>
                <a:sym typeface="IBM Plex Sans Condensed"/>
              </a:rPr>
              <a:t>There are three “E”s that embody the nature of a successfully activated brand immersion campaign:</a:t>
            </a:r>
            <a:endParaRPr/>
          </a:p>
          <a:p>
            <a:pPr indent="0" lvl="0" marL="0" marR="0" rtl="0" algn="l">
              <a:lnSpc>
                <a:spcPct val="140000"/>
              </a:lnSpc>
              <a:spcBef>
                <a:spcPts val="0"/>
              </a:spcBef>
              <a:spcAft>
                <a:spcPts val="0"/>
              </a:spcAft>
              <a:buNone/>
            </a:pPr>
            <a:r>
              <a:t/>
            </a:r>
            <a:endParaRPr b="0" i="0" sz="2400"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40000"/>
              </a:lnSpc>
              <a:spcBef>
                <a:spcPts val="0"/>
              </a:spcBef>
              <a:spcAft>
                <a:spcPts val="0"/>
              </a:spcAft>
              <a:buNone/>
            </a:pPr>
            <a:r>
              <a:rPr b="1" i="0" lang="en-US" sz="2400" u="none" cap="none" strike="noStrike">
                <a:solidFill>
                  <a:srgbClr val="3F7818"/>
                </a:solidFill>
                <a:latin typeface="IBM Plex Sans Condensed"/>
                <a:ea typeface="IBM Plex Sans Condensed"/>
                <a:cs typeface="IBM Plex Sans Condensed"/>
                <a:sym typeface="IBM Plex Sans Condensed"/>
              </a:rPr>
              <a:t>Educated:</a:t>
            </a:r>
            <a:r>
              <a:rPr b="0" i="0" lang="en-US" sz="2400" u="none" cap="none" strike="noStrike">
                <a:solidFill>
                  <a:srgbClr val="000000"/>
                </a:solidFill>
                <a:latin typeface="IBM Plex Sans Condensed"/>
                <a:ea typeface="IBM Plex Sans Condensed"/>
                <a:cs typeface="IBM Plex Sans Condensed"/>
                <a:sym typeface="IBM Plex Sans Condensed"/>
              </a:rPr>
              <a:t> The customer knows about the product, </a:t>
            </a:r>
            <a:endParaRPr/>
          </a:p>
          <a:p>
            <a:pPr indent="0" lvl="0" marL="0" marR="0" rtl="0" algn="l">
              <a:lnSpc>
                <a:spcPct val="140000"/>
              </a:lnSpc>
              <a:spcBef>
                <a:spcPts val="0"/>
              </a:spcBef>
              <a:spcAft>
                <a:spcPts val="0"/>
              </a:spcAft>
              <a:buNone/>
            </a:pPr>
            <a:r>
              <a:rPr b="1" i="0" lang="en-US" sz="2400" u="none" cap="none" strike="noStrike">
                <a:solidFill>
                  <a:srgbClr val="3F7818"/>
                </a:solidFill>
                <a:latin typeface="IBM Plex Sans Condensed"/>
                <a:ea typeface="IBM Plex Sans Condensed"/>
                <a:cs typeface="IBM Plex Sans Condensed"/>
                <a:sym typeface="IBM Plex Sans Condensed"/>
              </a:rPr>
              <a:t>Engaged:</a:t>
            </a:r>
            <a:r>
              <a:rPr b="0" i="0" lang="en-US" sz="2400" u="none" cap="none" strike="noStrike">
                <a:solidFill>
                  <a:srgbClr val="000000"/>
                </a:solidFill>
                <a:latin typeface="IBM Plex Sans Condensed"/>
                <a:ea typeface="IBM Plex Sans Condensed"/>
                <a:cs typeface="IBM Plex Sans Condensed"/>
                <a:sym typeface="IBM Plex Sans Condensed"/>
              </a:rPr>
              <a:t> The customer gets involved in the experience.</a:t>
            </a:r>
            <a:endParaRPr/>
          </a:p>
          <a:p>
            <a:pPr indent="0" lvl="0" marL="0" marR="0" rtl="0" algn="l">
              <a:lnSpc>
                <a:spcPct val="140000"/>
              </a:lnSpc>
              <a:spcBef>
                <a:spcPts val="0"/>
              </a:spcBef>
              <a:spcAft>
                <a:spcPts val="0"/>
              </a:spcAft>
              <a:buNone/>
            </a:pPr>
            <a:r>
              <a:rPr b="1" i="0" lang="en-US" sz="2400" u="none" cap="none" strike="noStrike">
                <a:solidFill>
                  <a:srgbClr val="3F7818"/>
                </a:solidFill>
                <a:latin typeface="IBM Plex Sans Condensed"/>
                <a:ea typeface="IBM Plex Sans Condensed"/>
                <a:cs typeface="IBM Plex Sans Condensed"/>
                <a:sym typeface="IBM Plex Sans Condensed"/>
              </a:rPr>
              <a:t>Excited: </a:t>
            </a:r>
            <a:r>
              <a:rPr b="0" i="0" lang="en-US" sz="2400" u="none" cap="none" strike="noStrike">
                <a:solidFill>
                  <a:srgbClr val="000000"/>
                </a:solidFill>
                <a:latin typeface="IBM Plex Sans Condensed"/>
                <a:ea typeface="IBM Plex Sans Condensed"/>
                <a:cs typeface="IBM Plex Sans Condensed"/>
                <a:sym typeface="IBM Plex Sans Condensed"/>
              </a:rPr>
              <a:t>Customers share the story of their interaction with others. </a:t>
            </a:r>
            <a:endParaRPr/>
          </a:p>
        </p:txBody>
      </p:sp>
      <p:sp>
        <p:nvSpPr>
          <p:cNvPr id="179" name="Google Shape;179;p11"/>
          <p:cNvSpPr txBox="1"/>
          <p:nvPr/>
        </p:nvSpPr>
        <p:spPr>
          <a:xfrm>
            <a:off x="-1567352" y="336253"/>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The 3 E’s of Immersion</a:t>
            </a:r>
            <a:endParaRPr/>
          </a:p>
        </p:txBody>
      </p:sp>
      <p:sp>
        <p:nvSpPr>
          <p:cNvPr id="180" name="Google Shape;180;p11"/>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2"/>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86" name="Google Shape;186;p12"/>
          <p:cNvSpPr txBox="1"/>
          <p:nvPr/>
        </p:nvSpPr>
        <p:spPr>
          <a:xfrm>
            <a:off x="1413903" y="1491156"/>
            <a:ext cx="7324200" cy="6248400"/>
          </a:xfrm>
          <a:prstGeom prst="rect">
            <a:avLst/>
          </a:prstGeom>
          <a:noFill/>
          <a:ln>
            <a:noFill/>
          </a:ln>
        </p:spPr>
        <p:txBody>
          <a:bodyPr anchorCtr="0" anchor="t" bIns="0" lIns="0" spcFirstLastPara="1" rIns="0" wrap="square" tIns="0">
            <a:spAutoFit/>
          </a:bodyPr>
          <a:lstStyle/>
          <a:p>
            <a:pPr indent="0" lvl="0" marL="0" marR="0" rtl="0" algn="l">
              <a:lnSpc>
                <a:spcPct val="200038"/>
              </a:lnSpc>
              <a:spcBef>
                <a:spcPts val="0"/>
              </a:spcBef>
              <a:spcAft>
                <a:spcPts val="0"/>
              </a:spcAft>
              <a:buNone/>
            </a:pPr>
            <a:r>
              <a:rPr b="1" i="0" lang="en-US" sz="2599" u="none" cap="none" strike="noStrike">
                <a:solidFill>
                  <a:srgbClr val="3F7818"/>
                </a:solidFill>
                <a:latin typeface="IBM Plex Sans Condensed"/>
                <a:ea typeface="IBM Plex Sans Condensed"/>
                <a:cs typeface="IBM Plex Sans Condensed"/>
                <a:sym typeface="IBM Plex Sans Condensed"/>
              </a:rPr>
              <a:t>Experiential marketing </a:t>
            </a:r>
            <a:r>
              <a:rPr b="0" i="0" lang="en-US" sz="2599" u="none" cap="none" strike="noStrike">
                <a:solidFill>
                  <a:srgbClr val="000000"/>
                </a:solidFill>
                <a:latin typeface="IBM Plex Sans Condensed"/>
                <a:ea typeface="IBM Plex Sans Condensed"/>
                <a:cs typeface="IBM Plex Sans Condensed"/>
                <a:sym typeface="IBM Plex Sans Condensed"/>
              </a:rPr>
              <a:t>is a way of engaging a brand’s customers via live interaction. It is a surefire way to build brand awareness and brand affinity, boost brand recognition, attract new customers, and have current customers come back for more. </a:t>
            </a:r>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p:txBody>
      </p:sp>
      <p:sp>
        <p:nvSpPr>
          <p:cNvPr id="187" name="Google Shape;187;p12"/>
          <p:cNvSpPr txBox="1"/>
          <p:nvPr/>
        </p:nvSpPr>
        <p:spPr>
          <a:xfrm>
            <a:off x="-1107021" y="609600"/>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Experiential Marketing</a:t>
            </a:r>
            <a:endParaRPr/>
          </a:p>
        </p:txBody>
      </p:sp>
      <p:sp>
        <p:nvSpPr>
          <p:cNvPr id="188" name="Google Shape;188;p12"/>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3"/>
          <p:cNvSpPr/>
          <p:nvPr/>
        </p:nvSpPr>
        <p:spPr>
          <a:xfrm>
            <a:off x="837784" y="3217915"/>
            <a:ext cx="3875270" cy="2795157"/>
          </a:xfrm>
          <a:custGeom>
            <a:rect b="b" l="l" r="r" t="t"/>
            <a:pathLst>
              <a:path extrusionOk="0" h="2795157" w="3875270">
                <a:moveTo>
                  <a:pt x="0" y="0"/>
                </a:moveTo>
                <a:lnTo>
                  <a:pt x="3875270" y="0"/>
                </a:lnTo>
                <a:lnTo>
                  <a:pt x="3875270" y="2795156"/>
                </a:lnTo>
                <a:lnTo>
                  <a:pt x="0" y="2795156"/>
                </a:lnTo>
                <a:lnTo>
                  <a:pt x="0" y="0"/>
                </a:lnTo>
                <a:close/>
              </a:path>
            </a:pathLst>
          </a:custGeom>
          <a:blipFill rotWithShape="1">
            <a:blip r:embed="rId3">
              <a:alphaModFix/>
            </a:blip>
            <a:stretch>
              <a:fillRect b="-3323" l="-7939" r="-3847" t="0"/>
            </a:stretch>
          </a:blipFill>
          <a:ln>
            <a:noFill/>
          </a:ln>
        </p:spPr>
      </p:sp>
      <p:sp>
        <p:nvSpPr>
          <p:cNvPr id="194" name="Google Shape;194;p13"/>
          <p:cNvSpPr/>
          <p:nvPr/>
        </p:nvSpPr>
        <p:spPr>
          <a:xfrm>
            <a:off x="7785252" y="-603386"/>
            <a:ext cx="5326015" cy="7597908"/>
          </a:xfrm>
          <a:custGeom>
            <a:rect b="b" l="l" r="r" t="t"/>
            <a:pathLst>
              <a:path extrusionOk="0" h="7597908" w="5326015">
                <a:moveTo>
                  <a:pt x="0" y="0"/>
                </a:moveTo>
                <a:lnTo>
                  <a:pt x="5326015" y="0"/>
                </a:lnTo>
                <a:lnTo>
                  <a:pt x="5326015" y="7597908"/>
                </a:lnTo>
                <a:lnTo>
                  <a:pt x="0" y="7597908"/>
                </a:lnTo>
                <a:lnTo>
                  <a:pt x="0" y="0"/>
                </a:lnTo>
                <a:close/>
              </a:path>
            </a:pathLst>
          </a:custGeom>
          <a:blipFill rotWithShape="1">
            <a:blip r:embed="rId4">
              <a:alphaModFix/>
            </a:blip>
            <a:stretch>
              <a:fillRect b="0" l="0" r="0" t="0"/>
            </a:stretch>
          </a:blipFill>
          <a:ln>
            <a:noFill/>
          </a:ln>
        </p:spPr>
      </p:sp>
      <p:sp>
        <p:nvSpPr>
          <p:cNvPr id="195" name="Google Shape;195;p13"/>
          <p:cNvSpPr/>
          <p:nvPr/>
        </p:nvSpPr>
        <p:spPr>
          <a:xfrm>
            <a:off x="5119886" y="3217915"/>
            <a:ext cx="4701358" cy="2861393"/>
          </a:xfrm>
          <a:custGeom>
            <a:rect b="b" l="l" r="r" t="t"/>
            <a:pathLst>
              <a:path extrusionOk="0" h="2861393" w="4701358">
                <a:moveTo>
                  <a:pt x="0" y="0"/>
                </a:moveTo>
                <a:lnTo>
                  <a:pt x="4701358" y="0"/>
                </a:lnTo>
                <a:lnTo>
                  <a:pt x="4701358" y="2861392"/>
                </a:lnTo>
                <a:lnTo>
                  <a:pt x="0" y="2861392"/>
                </a:lnTo>
                <a:lnTo>
                  <a:pt x="0" y="0"/>
                </a:lnTo>
                <a:close/>
              </a:path>
            </a:pathLst>
          </a:custGeom>
          <a:blipFill rotWithShape="1">
            <a:blip r:embed="rId5">
              <a:alphaModFix/>
            </a:blip>
            <a:stretch>
              <a:fillRect b="-11469" l="0" r="0" t="-343"/>
            </a:stretch>
          </a:blipFill>
          <a:ln>
            <a:noFill/>
          </a:ln>
        </p:spPr>
      </p:sp>
      <p:sp>
        <p:nvSpPr>
          <p:cNvPr id="196" name="Google Shape;196;p13"/>
          <p:cNvSpPr/>
          <p:nvPr/>
        </p:nvSpPr>
        <p:spPr>
          <a:xfrm>
            <a:off x="5119886" y="579640"/>
            <a:ext cx="4701358" cy="2453683"/>
          </a:xfrm>
          <a:custGeom>
            <a:rect b="b" l="l" r="r" t="t"/>
            <a:pathLst>
              <a:path extrusionOk="0" h="2453683" w="4701358">
                <a:moveTo>
                  <a:pt x="0" y="0"/>
                </a:moveTo>
                <a:lnTo>
                  <a:pt x="4701358" y="0"/>
                </a:lnTo>
                <a:lnTo>
                  <a:pt x="4701358" y="2453682"/>
                </a:lnTo>
                <a:lnTo>
                  <a:pt x="0" y="2453682"/>
                </a:lnTo>
                <a:lnTo>
                  <a:pt x="0" y="0"/>
                </a:lnTo>
                <a:close/>
              </a:path>
            </a:pathLst>
          </a:custGeom>
          <a:blipFill rotWithShape="1">
            <a:blip r:embed="rId6">
              <a:alphaModFix/>
            </a:blip>
            <a:stretch>
              <a:fillRect b="-15630" l="-1629" r="-13066" t="-6252"/>
            </a:stretch>
          </a:blipFill>
          <a:ln>
            <a:noFill/>
          </a:ln>
        </p:spPr>
      </p:sp>
      <p:sp>
        <p:nvSpPr>
          <p:cNvPr id="197" name="Google Shape;197;p13"/>
          <p:cNvSpPr txBox="1"/>
          <p:nvPr/>
        </p:nvSpPr>
        <p:spPr>
          <a:xfrm>
            <a:off x="470619" y="818799"/>
            <a:ext cx="3982822" cy="189916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Experiential Marketing</a:t>
            </a:r>
            <a:endParaRPr/>
          </a:p>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 Road Shows</a:t>
            </a:r>
            <a:endParaRPr/>
          </a:p>
        </p:txBody>
      </p:sp>
      <p:sp>
        <p:nvSpPr>
          <p:cNvPr id="198" name="Google Shape;198;p13"/>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4"/>
          <p:cNvSpPr/>
          <p:nvPr/>
        </p:nvSpPr>
        <p:spPr>
          <a:xfrm>
            <a:off x="7785252" y="-603386"/>
            <a:ext cx="5326015" cy="7597908"/>
          </a:xfrm>
          <a:custGeom>
            <a:rect b="b" l="l" r="r" t="t"/>
            <a:pathLst>
              <a:path extrusionOk="0" h="7597908" w="5326015">
                <a:moveTo>
                  <a:pt x="0" y="0"/>
                </a:moveTo>
                <a:lnTo>
                  <a:pt x="5326015" y="0"/>
                </a:lnTo>
                <a:lnTo>
                  <a:pt x="5326015" y="7597908"/>
                </a:lnTo>
                <a:lnTo>
                  <a:pt x="0" y="7597908"/>
                </a:lnTo>
                <a:lnTo>
                  <a:pt x="0" y="0"/>
                </a:lnTo>
                <a:close/>
              </a:path>
            </a:pathLst>
          </a:custGeom>
          <a:blipFill rotWithShape="1">
            <a:blip r:embed="rId3">
              <a:alphaModFix/>
            </a:blip>
            <a:stretch>
              <a:fillRect b="0" l="0" r="0" t="0"/>
            </a:stretch>
          </a:blipFill>
          <a:ln>
            <a:noFill/>
          </a:ln>
        </p:spPr>
      </p:sp>
      <p:sp>
        <p:nvSpPr>
          <p:cNvPr id="204" name="Google Shape;204;p14"/>
          <p:cNvSpPr/>
          <p:nvPr/>
        </p:nvSpPr>
        <p:spPr>
          <a:xfrm>
            <a:off x="5823345" y="1130004"/>
            <a:ext cx="5682855" cy="4131127"/>
          </a:xfrm>
          <a:custGeom>
            <a:rect b="b" l="l" r="r" t="t"/>
            <a:pathLst>
              <a:path extrusionOk="0" h="4131127" w="5682855">
                <a:moveTo>
                  <a:pt x="0" y="0"/>
                </a:moveTo>
                <a:lnTo>
                  <a:pt x="5682855" y="0"/>
                </a:lnTo>
                <a:lnTo>
                  <a:pt x="5682855" y="4131127"/>
                </a:lnTo>
                <a:lnTo>
                  <a:pt x="0" y="4131127"/>
                </a:lnTo>
                <a:lnTo>
                  <a:pt x="0" y="0"/>
                </a:lnTo>
                <a:close/>
              </a:path>
            </a:pathLst>
          </a:custGeom>
          <a:blipFill rotWithShape="1">
            <a:blip r:embed="rId4">
              <a:alphaModFix/>
            </a:blip>
            <a:stretch>
              <a:fillRect b="0" l="-9040" r="0" t="0"/>
            </a:stretch>
          </a:blipFill>
          <a:ln>
            <a:noFill/>
          </a:ln>
        </p:spPr>
      </p:sp>
      <p:sp>
        <p:nvSpPr>
          <p:cNvPr id="205" name="Google Shape;205;p14"/>
          <p:cNvSpPr txBox="1"/>
          <p:nvPr/>
        </p:nvSpPr>
        <p:spPr>
          <a:xfrm>
            <a:off x="685800" y="353325"/>
            <a:ext cx="4284506" cy="2537298"/>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Experiential Marketing Example 2 </a:t>
            </a:r>
            <a:endParaRPr/>
          </a:p>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 </a:t>
            </a:r>
            <a:endParaRPr/>
          </a:p>
          <a:p>
            <a:pPr indent="0" lvl="0" marL="0" marR="0" rtl="0" algn="ctr">
              <a:lnSpc>
                <a:spcPct val="140000"/>
              </a:lnSpc>
              <a:spcBef>
                <a:spcPts val="0"/>
              </a:spcBef>
              <a:spcAft>
                <a:spcPts val="0"/>
              </a:spcAft>
              <a:buNone/>
            </a:pPr>
            <a:r>
              <a:t/>
            </a:r>
            <a:endParaRPr b="1" i="0" sz="3600" u="none" cap="none" strike="noStrike">
              <a:solidFill>
                <a:srgbClr val="3F7818"/>
              </a:solidFill>
              <a:latin typeface="IBM Plex Sans Condensed"/>
              <a:ea typeface="IBM Plex Sans Condensed"/>
              <a:cs typeface="IBM Plex Sans Condensed"/>
              <a:sym typeface="IBM Plex Sans Condensed"/>
            </a:endParaRPr>
          </a:p>
        </p:txBody>
      </p:sp>
      <p:sp>
        <p:nvSpPr>
          <p:cNvPr id="206" name="Google Shape;206;p14"/>
          <p:cNvSpPr txBox="1"/>
          <p:nvPr/>
        </p:nvSpPr>
        <p:spPr>
          <a:xfrm>
            <a:off x="5536987" y="5351801"/>
            <a:ext cx="6509145" cy="4057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400" u="none" cap="none" strike="noStrike">
                <a:solidFill>
                  <a:srgbClr val="3F7818"/>
                </a:solidFill>
                <a:latin typeface="IBM Plex Sans Condensed"/>
                <a:ea typeface="IBM Plex Sans Condensed"/>
                <a:cs typeface="IBM Plex Sans Condensed"/>
                <a:sym typeface="IBM Plex Sans Condensed"/>
              </a:rPr>
              <a:t>Friends Cafe in New York</a:t>
            </a:r>
            <a:endParaRPr/>
          </a:p>
        </p:txBody>
      </p:sp>
      <p:sp>
        <p:nvSpPr>
          <p:cNvPr id="207" name="Google Shape;207;p14"/>
          <p:cNvSpPr txBox="1"/>
          <p:nvPr/>
        </p:nvSpPr>
        <p:spPr>
          <a:xfrm>
            <a:off x="302019" y="2104913"/>
            <a:ext cx="5373263" cy="296597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000000"/>
                </a:solidFill>
                <a:latin typeface="IBM Plex Sans Condensed"/>
                <a:ea typeface="IBM Plex Sans Condensed"/>
                <a:cs typeface="IBM Plex Sans Condensed"/>
                <a:sym typeface="IBM Plex Sans Condensed"/>
              </a:rPr>
              <a:t>Fans can come and visit, sit on the infamous orange couch, and (most importantly) take an Instagram photo to share with their friends.</a:t>
            </a:r>
            <a:endParaRPr/>
          </a:p>
          <a:p>
            <a:pPr indent="0" lvl="0" marL="0" marR="0" rtl="0" algn="ctr">
              <a:lnSpc>
                <a:spcPct val="140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a:p>
            <a:pPr indent="0" lvl="0" marL="0" marR="0" rtl="0" algn="ctr">
              <a:lnSpc>
                <a:spcPct val="140000"/>
              </a:lnSpc>
              <a:spcBef>
                <a:spcPts val="0"/>
              </a:spcBef>
              <a:spcAft>
                <a:spcPts val="0"/>
              </a:spcAft>
              <a:buNone/>
            </a:pPr>
            <a:r>
              <a:rPr b="1" i="0" lang="en-US" sz="2100" u="none" cap="none" strike="noStrike">
                <a:solidFill>
                  <a:srgbClr val="3F7818"/>
                </a:solidFill>
                <a:latin typeface="IBM Plex Sans Condensed"/>
                <a:ea typeface="IBM Plex Sans Condensed"/>
                <a:cs typeface="IBM Plex Sans Condensed"/>
                <a:sym typeface="IBM Plex Sans Condensed"/>
              </a:rPr>
              <a:t>This experience marketing allows Friends fans to relive their love of the hit TV show.</a:t>
            </a:r>
            <a:r>
              <a:rPr b="0" i="0" lang="en-US" sz="2100" u="none" cap="none" strike="noStrike">
                <a:solidFill>
                  <a:srgbClr val="000000"/>
                </a:solidFill>
                <a:latin typeface="IBM Plex Sans Condensed"/>
                <a:ea typeface="IBM Plex Sans Condensed"/>
                <a:cs typeface="IBM Plex Sans Condensed"/>
                <a:sym typeface="IBM Plex Sans Condensed"/>
              </a:rPr>
              <a:t> It creates the experience of being part of the show . </a:t>
            </a:r>
            <a:endParaRPr/>
          </a:p>
        </p:txBody>
      </p:sp>
      <p:sp>
        <p:nvSpPr>
          <p:cNvPr id="208" name="Google Shape;208;p14"/>
          <p:cNvSpPr/>
          <p:nvPr/>
        </p:nvSpPr>
        <p:spPr>
          <a:xfrm>
            <a:off x="231943" y="6172200"/>
            <a:ext cx="2236038" cy="496897"/>
          </a:xfrm>
          <a:custGeom>
            <a:rect b="b" l="l" r="r" t="t"/>
            <a:pathLst>
              <a:path extrusionOk="0" h="496897" w="2236038">
                <a:moveTo>
                  <a:pt x="0" y="0"/>
                </a:moveTo>
                <a:lnTo>
                  <a:pt x="2236037" y="0"/>
                </a:lnTo>
                <a:lnTo>
                  <a:pt x="2236037" y="496897"/>
                </a:lnTo>
                <a:lnTo>
                  <a:pt x="0" y="496897"/>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5"/>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214" name="Google Shape;214;p15"/>
          <p:cNvSpPr txBox="1"/>
          <p:nvPr/>
        </p:nvSpPr>
        <p:spPr>
          <a:xfrm>
            <a:off x="1448476" y="1586406"/>
            <a:ext cx="7324193" cy="5262069"/>
          </a:xfrm>
          <a:prstGeom prst="rect">
            <a:avLst/>
          </a:prstGeom>
          <a:noFill/>
          <a:ln>
            <a:noFill/>
          </a:ln>
        </p:spPr>
        <p:txBody>
          <a:bodyPr anchorCtr="0" anchor="t" bIns="0" lIns="0" spcFirstLastPara="1" rIns="0" wrap="square" tIns="0">
            <a:spAutoFit/>
          </a:bodyPr>
          <a:lstStyle/>
          <a:p>
            <a:pPr indent="0" lvl="0" marL="0" marR="0" rtl="0" algn="l">
              <a:lnSpc>
                <a:spcPct val="200038"/>
              </a:lnSpc>
              <a:spcBef>
                <a:spcPts val="0"/>
              </a:spcBef>
              <a:spcAft>
                <a:spcPts val="0"/>
              </a:spcAft>
              <a:buNone/>
            </a:pPr>
            <a:r>
              <a:rPr b="1" i="0" lang="en-US" sz="2599" u="none" cap="none" strike="noStrike">
                <a:solidFill>
                  <a:srgbClr val="3F7818"/>
                </a:solidFill>
                <a:latin typeface="IBM Plex Sans Condensed"/>
                <a:ea typeface="IBM Plex Sans Condensed"/>
                <a:cs typeface="IBM Plex Sans Condensed"/>
                <a:sym typeface="IBM Plex Sans Condensed"/>
              </a:rPr>
              <a:t>Data-driven marketers </a:t>
            </a:r>
            <a:r>
              <a:rPr b="0" i="0" lang="en-US" sz="2599" u="none" cap="none" strike="noStrike">
                <a:solidFill>
                  <a:srgbClr val="000000"/>
                </a:solidFill>
                <a:latin typeface="IBM Plex Sans Condensed"/>
                <a:ea typeface="IBM Plex Sans Condensed"/>
                <a:cs typeface="IBM Plex Sans Condensed"/>
                <a:sym typeface="IBM Plex Sans Condensed"/>
              </a:rPr>
              <a:t>use customer data to predict their needs, desires and future behaviours. Such insight helps develop personalised marketing strategies for the highest possible return on investment</a:t>
            </a:r>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p:txBody>
      </p:sp>
      <p:sp>
        <p:nvSpPr>
          <p:cNvPr id="215" name="Google Shape;215;p15"/>
          <p:cNvSpPr txBox="1"/>
          <p:nvPr/>
        </p:nvSpPr>
        <p:spPr>
          <a:xfrm>
            <a:off x="-338046" y="523875"/>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Data Driven Customer Insights</a:t>
            </a:r>
            <a:endParaRPr/>
          </a:p>
        </p:txBody>
      </p:sp>
      <p:sp>
        <p:nvSpPr>
          <p:cNvPr id="216" name="Google Shape;216;p15"/>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6"/>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222" name="Google Shape;222;p16"/>
          <p:cNvSpPr txBox="1"/>
          <p:nvPr/>
        </p:nvSpPr>
        <p:spPr>
          <a:xfrm>
            <a:off x="1679996" y="2215042"/>
            <a:ext cx="6978457" cy="4604858"/>
          </a:xfrm>
          <a:prstGeom prst="rect">
            <a:avLst/>
          </a:prstGeom>
          <a:noFill/>
          <a:ln>
            <a:noFill/>
          </a:ln>
        </p:spPr>
        <p:txBody>
          <a:bodyPr anchorCtr="0" anchor="t" bIns="0" lIns="0" spcFirstLastPara="1" rIns="0" wrap="square" tIns="0">
            <a:spAutoFit/>
          </a:bodyPr>
          <a:lstStyle/>
          <a:p>
            <a:pPr indent="0" lvl="0" marL="0" marR="0" rtl="0" algn="l">
              <a:lnSpc>
                <a:spcPct val="200038"/>
              </a:lnSpc>
              <a:spcBef>
                <a:spcPts val="0"/>
              </a:spcBef>
              <a:spcAft>
                <a:spcPts val="0"/>
              </a:spcAft>
              <a:buNone/>
            </a:pPr>
            <a:r>
              <a:rPr b="1" i="0" lang="en-US" sz="2599" u="none" cap="none" strike="noStrike">
                <a:solidFill>
                  <a:srgbClr val="3F7818"/>
                </a:solidFill>
                <a:latin typeface="IBM Plex Sans Condensed"/>
                <a:ea typeface="IBM Plex Sans Condensed"/>
                <a:cs typeface="IBM Plex Sans Condensed"/>
                <a:sym typeface="IBM Plex Sans Condensed"/>
              </a:rPr>
              <a:t>Content Marketing, Social Media Engagement, SEO Optimisation, and Thought Leadership are essential strategies in the digital age."  </a:t>
            </a:r>
            <a:endParaRPr/>
          </a:p>
          <a:p>
            <a:pPr indent="0" lvl="0" marL="0" marR="0" rtl="0" algn="l">
              <a:lnSpc>
                <a:spcPct val="200038"/>
              </a:lnSpc>
              <a:spcBef>
                <a:spcPts val="0"/>
              </a:spcBef>
              <a:spcAft>
                <a:spcPts val="0"/>
              </a:spcAft>
              <a:buNone/>
            </a:pPr>
            <a:r>
              <a:t/>
            </a:r>
            <a:endParaRPr b="1" i="0" sz="2599" u="none" cap="none" strike="noStrike">
              <a:solidFill>
                <a:srgbClr val="3F7818"/>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1" i="0" sz="2599" u="none" cap="none" strike="noStrike">
              <a:solidFill>
                <a:srgbClr val="3F7818"/>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1" i="0" sz="2599" u="none" cap="none" strike="noStrike">
              <a:solidFill>
                <a:srgbClr val="3F7818"/>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1" i="0" sz="2599" u="none" cap="none" strike="noStrike">
              <a:solidFill>
                <a:srgbClr val="3F7818"/>
              </a:solidFill>
              <a:latin typeface="IBM Plex Sans Condensed"/>
              <a:ea typeface="IBM Plex Sans Condensed"/>
              <a:cs typeface="IBM Plex Sans Condensed"/>
              <a:sym typeface="IBM Plex Sans Condensed"/>
            </a:endParaRPr>
          </a:p>
          <a:p>
            <a:pPr indent="0" lvl="0" marL="0" marR="0" rtl="0" algn="l">
              <a:lnSpc>
                <a:spcPct val="153905"/>
              </a:lnSpc>
              <a:spcBef>
                <a:spcPts val="0"/>
              </a:spcBef>
              <a:spcAft>
                <a:spcPts val="0"/>
              </a:spcAft>
              <a:buNone/>
            </a:pPr>
            <a:r>
              <a:t/>
            </a:r>
            <a:endParaRPr b="1" i="0" sz="2599" u="none" cap="none" strike="noStrike">
              <a:solidFill>
                <a:srgbClr val="3F7818"/>
              </a:solidFill>
              <a:latin typeface="IBM Plex Sans Condensed"/>
              <a:ea typeface="IBM Plex Sans Condensed"/>
              <a:cs typeface="IBM Plex Sans Condensed"/>
              <a:sym typeface="IBM Plex Sans Condensed"/>
            </a:endParaRPr>
          </a:p>
        </p:txBody>
      </p:sp>
      <p:sp>
        <p:nvSpPr>
          <p:cNvPr id="223" name="Google Shape;223;p16"/>
          <p:cNvSpPr txBox="1"/>
          <p:nvPr/>
        </p:nvSpPr>
        <p:spPr>
          <a:xfrm>
            <a:off x="0" y="609600"/>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Digital Communication Strategies</a:t>
            </a:r>
            <a:endParaRPr/>
          </a:p>
        </p:txBody>
      </p:sp>
      <p:sp>
        <p:nvSpPr>
          <p:cNvPr id="224" name="Google Shape;224;p16"/>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7"/>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230" name="Google Shape;230;p17"/>
          <p:cNvSpPr txBox="1"/>
          <p:nvPr/>
        </p:nvSpPr>
        <p:spPr>
          <a:xfrm>
            <a:off x="1409996" y="1645974"/>
            <a:ext cx="7324200" cy="64554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399" u="none" cap="none" strike="noStrike">
                <a:solidFill>
                  <a:srgbClr val="000000"/>
                </a:solidFill>
                <a:latin typeface="IBM Plex Sans Condensed"/>
                <a:ea typeface="IBM Plex Sans Condensed"/>
                <a:cs typeface="IBM Plex Sans Condensed"/>
                <a:sym typeface="IBM Plex Sans Condensed"/>
              </a:rPr>
              <a:t>Content marketing is a marketing strategy used to attract, engage, and retain an audience by </a:t>
            </a:r>
            <a:r>
              <a:rPr b="1" i="0" lang="en-US" sz="2399" u="none" cap="none" strike="noStrike">
                <a:solidFill>
                  <a:srgbClr val="3F7818"/>
                </a:solidFill>
                <a:latin typeface="IBM Plex Sans Condensed"/>
                <a:ea typeface="IBM Plex Sans Condensed"/>
                <a:cs typeface="IBM Plex Sans Condensed"/>
                <a:sym typeface="IBM Plex Sans Condensed"/>
              </a:rPr>
              <a:t>creating and sharing relevant articles, videos, podcasts,</a:t>
            </a:r>
            <a:r>
              <a:rPr b="0" i="0" lang="en-US" sz="2399" u="none" cap="none" strike="noStrike">
                <a:solidFill>
                  <a:srgbClr val="000000"/>
                </a:solidFill>
                <a:latin typeface="IBM Plex Sans Condensed"/>
                <a:ea typeface="IBM Plex Sans Condensed"/>
                <a:cs typeface="IBM Plex Sans Condensed"/>
                <a:sym typeface="IBM Plex Sans Condensed"/>
              </a:rPr>
              <a:t> and other media. This approach establishes expertise, promotes brand awareness, and keeps your business top of mind when it's time to buy what you sell.</a:t>
            </a:r>
            <a:endParaRPr/>
          </a:p>
          <a:p>
            <a:pPr indent="0" lvl="0" marL="0" marR="0" rtl="0" algn="l">
              <a:lnSpc>
                <a:spcPct val="187036"/>
              </a:lnSpc>
              <a:spcBef>
                <a:spcPts val="0"/>
              </a:spcBef>
              <a:spcAft>
                <a:spcPts val="0"/>
              </a:spcAft>
              <a:buNone/>
            </a:pPr>
            <a:r>
              <a:t/>
            </a:r>
            <a:endParaRPr b="0" i="0" sz="23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87036"/>
              </a:lnSpc>
              <a:spcBef>
                <a:spcPts val="0"/>
              </a:spcBef>
              <a:spcAft>
                <a:spcPts val="0"/>
              </a:spcAft>
              <a:buNone/>
            </a:pPr>
            <a:r>
              <a:t/>
            </a:r>
            <a:endParaRPr b="0" i="0" sz="23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87036"/>
              </a:lnSpc>
              <a:spcBef>
                <a:spcPts val="0"/>
              </a:spcBef>
              <a:spcAft>
                <a:spcPts val="0"/>
              </a:spcAft>
              <a:buNone/>
            </a:pPr>
            <a:r>
              <a:t/>
            </a:r>
            <a:endParaRPr b="0" i="0" sz="23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87036"/>
              </a:lnSpc>
              <a:spcBef>
                <a:spcPts val="0"/>
              </a:spcBef>
              <a:spcAft>
                <a:spcPts val="0"/>
              </a:spcAft>
              <a:buNone/>
            </a:pPr>
            <a:r>
              <a:t/>
            </a:r>
            <a:endParaRPr b="0" i="0" sz="23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87036"/>
              </a:lnSpc>
              <a:spcBef>
                <a:spcPts val="0"/>
              </a:spcBef>
              <a:spcAft>
                <a:spcPts val="0"/>
              </a:spcAft>
              <a:buNone/>
            </a:pPr>
            <a:r>
              <a:t/>
            </a:r>
            <a:endParaRPr b="0" i="0" sz="2399" u="none" cap="none" strike="noStrike">
              <a:solidFill>
                <a:srgbClr val="000000"/>
              </a:solidFill>
              <a:latin typeface="IBM Plex Sans Condensed"/>
              <a:ea typeface="IBM Plex Sans Condensed"/>
              <a:cs typeface="IBM Plex Sans Condensed"/>
              <a:sym typeface="IBM Plex Sans Condensed"/>
            </a:endParaRPr>
          </a:p>
        </p:txBody>
      </p:sp>
      <p:sp>
        <p:nvSpPr>
          <p:cNvPr id="231" name="Google Shape;231;p17"/>
          <p:cNvSpPr txBox="1"/>
          <p:nvPr/>
        </p:nvSpPr>
        <p:spPr>
          <a:xfrm>
            <a:off x="-1491923" y="609600"/>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Content Marketing</a:t>
            </a:r>
            <a:endParaRPr/>
          </a:p>
        </p:txBody>
      </p:sp>
      <p:sp>
        <p:nvSpPr>
          <p:cNvPr id="232" name="Google Shape;232;p17"/>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8"/>
          <p:cNvSpPr/>
          <p:nvPr/>
        </p:nvSpPr>
        <p:spPr>
          <a:xfrm>
            <a:off x="952986" y="2575093"/>
            <a:ext cx="4678099" cy="584778"/>
          </a:xfrm>
          <a:custGeom>
            <a:rect b="b" l="l" r="r" t="t"/>
            <a:pathLst>
              <a:path extrusionOk="0" h="584778" w="4678099">
                <a:moveTo>
                  <a:pt x="0" y="0"/>
                </a:moveTo>
                <a:lnTo>
                  <a:pt x="4678099" y="0"/>
                </a:lnTo>
                <a:lnTo>
                  <a:pt x="4678099" y="584778"/>
                </a:lnTo>
                <a:lnTo>
                  <a:pt x="0" y="584778"/>
                </a:lnTo>
                <a:lnTo>
                  <a:pt x="0" y="0"/>
                </a:lnTo>
                <a:close/>
              </a:path>
            </a:pathLst>
          </a:custGeom>
          <a:blipFill rotWithShape="1">
            <a:blip r:embed="rId3">
              <a:alphaModFix/>
            </a:blip>
            <a:stretch>
              <a:fillRect b="0" l="0" r="0" t="0"/>
            </a:stretch>
          </a:blipFill>
          <a:ln>
            <a:noFill/>
          </a:ln>
        </p:spPr>
      </p:sp>
      <p:sp>
        <p:nvSpPr>
          <p:cNvPr id="238" name="Google Shape;238;p18"/>
          <p:cNvSpPr/>
          <p:nvPr/>
        </p:nvSpPr>
        <p:spPr>
          <a:xfrm>
            <a:off x="-63503" y="3228537"/>
            <a:ext cx="5758082" cy="3765985"/>
          </a:xfrm>
          <a:custGeom>
            <a:rect b="b" l="l" r="r" t="t"/>
            <a:pathLst>
              <a:path extrusionOk="0" h="3765985" w="5758082">
                <a:moveTo>
                  <a:pt x="0" y="0"/>
                </a:moveTo>
                <a:lnTo>
                  <a:pt x="5758081" y="0"/>
                </a:lnTo>
                <a:lnTo>
                  <a:pt x="5758081" y="3765985"/>
                </a:lnTo>
                <a:lnTo>
                  <a:pt x="0" y="3765985"/>
                </a:lnTo>
                <a:lnTo>
                  <a:pt x="0" y="0"/>
                </a:lnTo>
                <a:close/>
              </a:path>
            </a:pathLst>
          </a:custGeom>
          <a:blipFill rotWithShape="1">
            <a:blip r:embed="rId4">
              <a:alphaModFix/>
            </a:blip>
            <a:stretch>
              <a:fillRect b="0" l="0" r="0" t="0"/>
            </a:stretch>
          </a:blipFill>
          <a:ln>
            <a:noFill/>
          </a:ln>
        </p:spPr>
      </p:sp>
      <p:sp>
        <p:nvSpPr>
          <p:cNvPr id="239" name="Google Shape;239;p18"/>
          <p:cNvSpPr/>
          <p:nvPr/>
        </p:nvSpPr>
        <p:spPr>
          <a:xfrm>
            <a:off x="952986" y="1409471"/>
            <a:ext cx="7014258" cy="646328"/>
          </a:xfrm>
          <a:custGeom>
            <a:rect b="b" l="l" r="r" t="t"/>
            <a:pathLst>
              <a:path extrusionOk="0" h="646328" w="7014258">
                <a:moveTo>
                  <a:pt x="0" y="0"/>
                </a:moveTo>
                <a:lnTo>
                  <a:pt x="7014257" y="0"/>
                </a:lnTo>
                <a:lnTo>
                  <a:pt x="7014257" y="646329"/>
                </a:lnTo>
                <a:lnTo>
                  <a:pt x="0" y="646329"/>
                </a:lnTo>
                <a:lnTo>
                  <a:pt x="0" y="0"/>
                </a:lnTo>
                <a:close/>
              </a:path>
            </a:pathLst>
          </a:custGeom>
          <a:blipFill rotWithShape="1">
            <a:blip r:embed="rId5">
              <a:alphaModFix/>
            </a:blip>
            <a:stretch>
              <a:fillRect b="0" l="0" r="0" t="0"/>
            </a:stretch>
          </a:blipFill>
          <a:ln>
            <a:noFill/>
          </a:ln>
        </p:spPr>
      </p:sp>
      <p:sp>
        <p:nvSpPr>
          <p:cNvPr id="240" name="Google Shape;240;p18"/>
          <p:cNvSpPr/>
          <p:nvPr/>
        </p:nvSpPr>
        <p:spPr>
          <a:xfrm>
            <a:off x="7785252" y="-603386"/>
            <a:ext cx="5326015" cy="7597908"/>
          </a:xfrm>
          <a:custGeom>
            <a:rect b="b" l="l" r="r" t="t"/>
            <a:pathLst>
              <a:path extrusionOk="0" h="7597908" w="5326015">
                <a:moveTo>
                  <a:pt x="0" y="0"/>
                </a:moveTo>
                <a:lnTo>
                  <a:pt x="5326015" y="0"/>
                </a:lnTo>
                <a:lnTo>
                  <a:pt x="5326015" y="7597908"/>
                </a:lnTo>
                <a:lnTo>
                  <a:pt x="0" y="7597908"/>
                </a:lnTo>
                <a:lnTo>
                  <a:pt x="0" y="0"/>
                </a:lnTo>
                <a:close/>
              </a:path>
            </a:pathLst>
          </a:custGeom>
          <a:blipFill rotWithShape="1">
            <a:blip r:embed="rId6">
              <a:alphaModFix/>
            </a:blip>
            <a:stretch>
              <a:fillRect b="0" l="0" r="0" t="0"/>
            </a:stretch>
          </a:blipFill>
          <a:ln>
            <a:noFill/>
          </a:ln>
        </p:spPr>
      </p:sp>
      <p:sp>
        <p:nvSpPr>
          <p:cNvPr id="241" name="Google Shape;241;p18"/>
          <p:cNvSpPr/>
          <p:nvPr/>
        </p:nvSpPr>
        <p:spPr>
          <a:xfrm>
            <a:off x="1347330" y="2139451"/>
            <a:ext cx="1214206" cy="1395639"/>
          </a:xfrm>
          <a:custGeom>
            <a:rect b="b" l="l" r="r" t="t"/>
            <a:pathLst>
              <a:path extrusionOk="0" h="1395639" w="1214206">
                <a:moveTo>
                  <a:pt x="0" y="0"/>
                </a:moveTo>
                <a:lnTo>
                  <a:pt x="1214206" y="0"/>
                </a:lnTo>
                <a:lnTo>
                  <a:pt x="1214206" y="1395639"/>
                </a:lnTo>
                <a:lnTo>
                  <a:pt x="0" y="1395639"/>
                </a:lnTo>
                <a:lnTo>
                  <a:pt x="0" y="0"/>
                </a:lnTo>
                <a:close/>
              </a:path>
            </a:pathLst>
          </a:custGeom>
          <a:blipFill rotWithShape="1">
            <a:blip r:embed="rId7">
              <a:alphaModFix/>
            </a:blip>
            <a:stretch>
              <a:fillRect b="0" l="0" r="0" t="0"/>
            </a:stretch>
          </a:blipFill>
          <a:ln>
            <a:noFill/>
          </a:ln>
        </p:spPr>
      </p:sp>
      <p:sp>
        <p:nvSpPr>
          <p:cNvPr id="242" name="Google Shape;242;p18"/>
          <p:cNvSpPr/>
          <p:nvPr/>
        </p:nvSpPr>
        <p:spPr>
          <a:xfrm>
            <a:off x="895350" y="3535090"/>
            <a:ext cx="1912604" cy="1912604"/>
          </a:xfrm>
          <a:custGeom>
            <a:rect b="b" l="l" r="r" t="t"/>
            <a:pathLst>
              <a:path extrusionOk="0" h="1912604" w="1912604">
                <a:moveTo>
                  <a:pt x="0" y="0"/>
                </a:moveTo>
                <a:lnTo>
                  <a:pt x="1912604" y="0"/>
                </a:lnTo>
                <a:lnTo>
                  <a:pt x="1912604" y="1912604"/>
                </a:lnTo>
                <a:lnTo>
                  <a:pt x="0" y="1912604"/>
                </a:lnTo>
                <a:lnTo>
                  <a:pt x="0" y="0"/>
                </a:lnTo>
                <a:close/>
              </a:path>
            </a:pathLst>
          </a:custGeom>
          <a:blipFill rotWithShape="1">
            <a:blip r:embed="rId8">
              <a:alphaModFix/>
            </a:blip>
            <a:stretch>
              <a:fillRect b="0" l="0" r="0" t="0"/>
            </a:stretch>
          </a:blipFill>
          <a:ln>
            <a:noFill/>
          </a:ln>
        </p:spPr>
      </p:sp>
      <p:sp>
        <p:nvSpPr>
          <p:cNvPr id="243" name="Google Shape;243;p18"/>
          <p:cNvSpPr/>
          <p:nvPr/>
        </p:nvSpPr>
        <p:spPr>
          <a:xfrm>
            <a:off x="3052867" y="3799231"/>
            <a:ext cx="1460712" cy="1460712"/>
          </a:xfrm>
          <a:custGeom>
            <a:rect b="b" l="l" r="r" t="t"/>
            <a:pathLst>
              <a:path extrusionOk="0" h="1460712" w="1460712">
                <a:moveTo>
                  <a:pt x="0" y="0"/>
                </a:moveTo>
                <a:lnTo>
                  <a:pt x="1460713" y="0"/>
                </a:lnTo>
                <a:lnTo>
                  <a:pt x="1460713" y="1460713"/>
                </a:lnTo>
                <a:lnTo>
                  <a:pt x="0" y="1460713"/>
                </a:lnTo>
                <a:lnTo>
                  <a:pt x="0" y="0"/>
                </a:lnTo>
                <a:close/>
              </a:path>
            </a:pathLst>
          </a:custGeom>
          <a:blipFill rotWithShape="1">
            <a:blip r:embed="rId9">
              <a:alphaModFix/>
            </a:blip>
            <a:stretch>
              <a:fillRect b="0" l="0" r="0" t="0"/>
            </a:stretch>
          </a:blipFill>
          <a:ln>
            <a:noFill/>
          </a:ln>
        </p:spPr>
      </p:sp>
      <p:sp>
        <p:nvSpPr>
          <p:cNvPr id="244" name="Google Shape;244;p18"/>
          <p:cNvSpPr/>
          <p:nvPr/>
        </p:nvSpPr>
        <p:spPr>
          <a:xfrm>
            <a:off x="3153143" y="2139451"/>
            <a:ext cx="1309424" cy="1309424"/>
          </a:xfrm>
          <a:custGeom>
            <a:rect b="b" l="l" r="r" t="t"/>
            <a:pathLst>
              <a:path extrusionOk="0" h="1309424" w="1309424">
                <a:moveTo>
                  <a:pt x="0" y="0"/>
                </a:moveTo>
                <a:lnTo>
                  <a:pt x="1309424" y="0"/>
                </a:lnTo>
                <a:lnTo>
                  <a:pt x="1309424" y="1309424"/>
                </a:lnTo>
                <a:lnTo>
                  <a:pt x="0" y="1309424"/>
                </a:lnTo>
                <a:lnTo>
                  <a:pt x="0" y="0"/>
                </a:lnTo>
                <a:close/>
              </a:path>
            </a:pathLst>
          </a:custGeom>
          <a:blipFill rotWithShape="1">
            <a:blip r:embed="rId10">
              <a:alphaModFix/>
            </a:blip>
            <a:stretch>
              <a:fillRect b="0" l="0" r="0" t="0"/>
            </a:stretch>
          </a:blipFill>
          <a:ln>
            <a:noFill/>
          </a:ln>
        </p:spPr>
      </p:sp>
      <p:sp>
        <p:nvSpPr>
          <p:cNvPr id="245" name="Google Shape;245;p18"/>
          <p:cNvSpPr/>
          <p:nvPr/>
        </p:nvSpPr>
        <p:spPr>
          <a:xfrm>
            <a:off x="5000499" y="2115575"/>
            <a:ext cx="1429624" cy="1429624"/>
          </a:xfrm>
          <a:custGeom>
            <a:rect b="b" l="l" r="r" t="t"/>
            <a:pathLst>
              <a:path extrusionOk="0" h="1429624" w="1429624">
                <a:moveTo>
                  <a:pt x="0" y="0"/>
                </a:moveTo>
                <a:lnTo>
                  <a:pt x="1429624" y="0"/>
                </a:lnTo>
                <a:lnTo>
                  <a:pt x="1429624" y="1429625"/>
                </a:lnTo>
                <a:lnTo>
                  <a:pt x="0" y="1429625"/>
                </a:lnTo>
                <a:lnTo>
                  <a:pt x="0" y="0"/>
                </a:lnTo>
                <a:close/>
              </a:path>
            </a:pathLst>
          </a:custGeom>
          <a:blipFill rotWithShape="1">
            <a:blip r:embed="rId11">
              <a:alphaModFix/>
            </a:blip>
            <a:stretch>
              <a:fillRect b="0" l="0" r="0" t="0"/>
            </a:stretch>
          </a:blipFill>
          <a:ln>
            <a:noFill/>
          </a:ln>
        </p:spPr>
      </p:sp>
      <p:sp>
        <p:nvSpPr>
          <p:cNvPr id="246" name="Google Shape;246;p18"/>
          <p:cNvSpPr/>
          <p:nvPr/>
        </p:nvSpPr>
        <p:spPr>
          <a:xfrm>
            <a:off x="4908064" y="3764200"/>
            <a:ext cx="1549825" cy="1549825"/>
          </a:xfrm>
          <a:custGeom>
            <a:rect b="b" l="l" r="r" t="t"/>
            <a:pathLst>
              <a:path extrusionOk="0" h="1549825" w="1549825">
                <a:moveTo>
                  <a:pt x="0" y="0"/>
                </a:moveTo>
                <a:lnTo>
                  <a:pt x="1549825" y="0"/>
                </a:lnTo>
                <a:lnTo>
                  <a:pt x="1549825" y="1549825"/>
                </a:lnTo>
                <a:lnTo>
                  <a:pt x="0" y="1549825"/>
                </a:lnTo>
                <a:lnTo>
                  <a:pt x="0" y="0"/>
                </a:lnTo>
                <a:close/>
              </a:path>
            </a:pathLst>
          </a:custGeom>
          <a:blipFill rotWithShape="1">
            <a:blip r:embed="rId12">
              <a:alphaModFix/>
            </a:blip>
            <a:stretch>
              <a:fillRect b="0" l="0" r="0" t="0"/>
            </a:stretch>
          </a:blipFill>
          <a:ln>
            <a:noFill/>
          </a:ln>
        </p:spPr>
      </p:sp>
      <p:sp>
        <p:nvSpPr>
          <p:cNvPr id="247" name="Google Shape;247;p18"/>
          <p:cNvSpPr/>
          <p:nvPr/>
        </p:nvSpPr>
        <p:spPr>
          <a:xfrm>
            <a:off x="6987104" y="2115575"/>
            <a:ext cx="1499180" cy="1477152"/>
          </a:xfrm>
          <a:custGeom>
            <a:rect b="b" l="l" r="r" t="t"/>
            <a:pathLst>
              <a:path extrusionOk="0" h="1477152" w="1499180">
                <a:moveTo>
                  <a:pt x="0" y="0"/>
                </a:moveTo>
                <a:lnTo>
                  <a:pt x="1499180" y="0"/>
                </a:lnTo>
                <a:lnTo>
                  <a:pt x="1499180" y="1477152"/>
                </a:lnTo>
                <a:lnTo>
                  <a:pt x="0" y="1477152"/>
                </a:lnTo>
                <a:lnTo>
                  <a:pt x="0" y="0"/>
                </a:lnTo>
                <a:close/>
              </a:path>
            </a:pathLst>
          </a:custGeom>
          <a:blipFill rotWithShape="1">
            <a:blip r:embed="rId13">
              <a:alphaModFix/>
            </a:blip>
            <a:stretch>
              <a:fillRect b="0" l="0" r="-97059" t="0"/>
            </a:stretch>
          </a:blipFill>
          <a:ln>
            <a:noFill/>
          </a:ln>
        </p:spPr>
      </p:sp>
      <p:sp>
        <p:nvSpPr>
          <p:cNvPr id="248" name="Google Shape;248;p18"/>
          <p:cNvSpPr/>
          <p:nvPr/>
        </p:nvSpPr>
        <p:spPr>
          <a:xfrm>
            <a:off x="6613970" y="3630743"/>
            <a:ext cx="1803264" cy="1721298"/>
          </a:xfrm>
          <a:custGeom>
            <a:rect b="b" l="l" r="r" t="t"/>
            <a:pathLst>
              <a:path extrusionOk="0" h="1721298" w="1803264">
                <a:moveTo>
                  <a:pt x="0" y="0"/>
                </a:moveTo>
                <a:lnTo>
                  <a:pt x="1803264" y="0"/>
                </a:lnTo>
                <a:lnTo>
                  <a:pt x="1803264" y="1721297"/>
                </a:lnTo>
                <a:lnTo>
                  <a:pt x="0" y="1721297"/>
                </a:lnTo>
                <a:lnTo>
                  <a:pt x="0" y="0"/>
                </a:lnTo>
                <a:close/>
              </a:path>
            </a:pathLst>
          </a:custGeom>
          <a:blipFill rotWithShape="1">
            <a:blip r:embed="rId14">
              <a:alphaModFix/>
            </a:blip>
            <a:stretch>
              <a:fillRect b="0" l="-100000" r="0" t="0"/>
            </a:stretch>
          </a:blipFill>
          <a:ln>
            <a:noFill/>
          </a:ln>
        </p:spPr>
      </p:sp>
      <p:sp>
        <p:nvSpPr>
          <p:cNvPr id="249" name="Google Shape;249;p18"/>
          <p:cNvSpPr/>
          <p:nvPr/>
        </p:nvSpPr>
        <p:spPr>
          <a:xfrm>
            <a:off x="8553389" y="3592727"/>
            <a:ext cx="1854966" cy="1854966"/>
          </a:xfrm>
          <a:custGeom>
            <a:rect b="b" l="l" r="r" t="t"/>
            <a:pathLst>
              <a:path extrusionOk="0" h="1854966" w="1854966">
                <a:moveTo>
                  <a:pt x="0" y="0"/>
                </a:moveTo>
                <a:lnTo>
                  <a:pt x="1854967" y="0"/>
                </a:lnTo>
                <a:lnTo>
                  <a:pt x="1854967" y="1854967"/>
                </a:lnTo>
                <a:lnTo>
                  <a:pt x="0" y="1854967"/>
                </a:lnTo>
                <a:lnTo>
                  <a:pt x="0" y="0"/>
                </a:lnTo>
                <a:close/>
              </a:path>
            </a:pathLst>
          </a:custGeom>
          <a:blipFill rotWithShape="1">
            <a:blip r:embed="rId15">
              <a:alphaModFix/>
            </a:blip>
            <a:stretch>
              <a:fillRect b="0" l="0" r="0" t="0"/>
            </a:stretch>
          </a:blipFill>
          <a:ln>
            <a:noFill/>
          </a:ln>
        </p:spPr>
      </p:sp>
      <p:sp>
        <p:nvSpPr>
          <p:cNvPr id="250" name="Google Shape;250;p18"/>
          <p:cNvSpPr/>
          <p:nvPr/>
        </p:nvSpPr>
        <p:spPr>
          <a:xfrm>
            <a:off x="8909033" y="2139451"/>
            <a:ext cx="1499323" cy="1499323"/>
          </a:xfrm>
          <a:custGeom>
            <a:rect b="b" l="l" r="r" t="t"/>
            <a:pathLst>
              <a:path extrusionOk="0" h="1499323" w="1499323">
                <a:moveTo>
                  <a:pt x="0" y="0"/>
                </a:moveTo>
                <a:lnTo>
                  <a:pt x="1499323" y="0"/>
                </a:lnTo>
                <a:lnTo>
                  <a:pt x="1499323" y="1499323"/>
                </a:lnTo>
                <a:lnTo>
                  <a:pt x="0" y="1499323"/>
                </a:lnTo>
                <a:lnTo>
                  <a:pt x="0" y="0"/>
                </a:lnTo>
                <a:close/>
              </a:path>
            </a:pathLst>
          </a:custGeom>
          <a:blipFill rotWithShape="1">
            <a:blip r:embed="rId16">
              <a:alphaModFix/>
            </a:blip>
            <a:stretch>
              <a:fillRect b="0" l="0" r="0" t="0"/>
            </a:stretch>
          </a:blipFill>
          <a:ln>
            <a:noFill/>
          </a:ln>
        </p:spPr>
      </p:sp>
      <p:sp>
        <p:nvSpPr>
          <p:cNvPr id="251" name="Google Shape;251;p18"/>
          <p:cNvSpPr txBox="1"/>
          <p:nvPr/>
        </p:nvSpPr>
        <p:spPr>
          <a:xfrm>
            <a:off x="-617173" y="336253"/>
            <a:ext cx="12008068"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ACTIVITY - Top Social Media Platforms </a:t>
            </a:r>
            <a:endParaRPr/>
          </a:p>
        </p:txBody>
      </p:sp>
      <p:sp>
        <p:nvSpPr>
          <p:cNvPr id="252" name="Google Shape;252;p18"/>
          <p:cNvSpPr txBox="1"/>
          <p:nvPr/>
        </p:nvSpPr>
        <p:spPr>
          <a:xfrm>
            <a:off x="2785260" y="1226629"/>
            <a:ext cx="5795435" cy="422221"/>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499" u="none" cap="none" strike="noStrike">
                <a:solidFill>
                  <a:srgbClr val="000000"/>
                </a:solidFill>
                <a:latin typeface="IBM Plex Sans Condensed"/>
                <a:ea typeface="IBM Plex Sans Condensed"/>
                <a:cs typeface="IBM Plex Sans Condensed"/>
                <a:sym typeface="IBM Plex Sans Condensed"/>
              </a:rPr>
              <a:t>Can you guess their names from these logos?</a:t>
            </a:r>
            <a:endParaRPr/>
          </a:p>
        </p:txBody>
      </p:sp>
      <p:sp>
        <p:nvSpPr>
          <p:cNvPr id="253" name="Google Shape;253;p18"/>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17">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9"/>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259" name="Google Shape;259;p19"/>
          <p:cNvSpPr txBox="1"/>
          <p:nvPr/>
        </p:nvSpPr>
        <p:spPr>
          <a:xfrm>
            <a:off x="1301862" y="1652778"/>
            <a:ext cx="7489800" cy="60318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1" i="0" lang="en-US" sz="2100" u="none" cap="none" strike="noStrike">
                <a:solidFill>
                  <a:srgbClr val="3F7818"/>
                </a:solidFill>
                <a:latin typeface="IBM Plex Sans Condensed"/>
                <a:ea typeface="IBM Plex Sans Condensed"/>
                <a:cs typeface="IBM Plex Sans Condensed"/>
                <a:sym typeface="IBM Plex Sans Condensed"/>
              </a:rPr>
              <a:t>Key Performance Indicators (KPIs) </a:t>
            </a:r>
            <a:r>
              <a:rPr b="0" i="0" lang="en-US" sz="2100" u="none" cap="none" strike="noStrike">
                <a:solidFill>
                  <a:srgbClr val="000000"/>
                </a:solidFill>
                <a:latin typeface="IBM Plex Sans Condensed"/>
                <a:ea typeface="IBM Plex Sans Condensed"/>
                <a:cs typeface="IBM Plex Sans Condensed"/>
                <a:sym typeface="IBM Plex Sans Condensed"/>
              </a:rPr>
              <a:t>stand as quantifiable metrics that enable marketers to gauge the effectiveness of their efforts. These metrics offer a tangible way to assess various aspects of a campaign's performance, ranging from customer engagement to conversion rates. One crucial KPI is the </a:t>
            </a:r>
            <a:r>
              <a:rPr b="1" i="0" lang="en-US" sz="2100" u="none" cap="none" strike="noStrike">
                <a:solidFill>
                  <a:srgbClr val="3F7818"/>
                </a:solidFill>
                <a:latin typeface="IBM Plex Sans Condensed"/>
                <a:ea typeface="IBM Plex Sans Condensed"/>
                <a:cs typeface="IBM Plex Sans Condensed"/>
                <a:sym typeface="IBM Plex Sans Condensed"/>
              </a:rPr>
              <a:t>Conversion Rate</a:t>
            </a:r>
            <a:r>
              <a:rPr b="0" i="0" lang="en-US" sz="2100" u="none" cap="none" strike="noStrike">
                <a:solidFill>
                  <a:srgbClr val="000000"/>
                </a:solidFill>
                <a:latin typeface="IBM Plex Sans Condensed"/>
                <a:ea typeface="IBM Plex Sans Condensed"/>
                <a:cs typeface="IBM Plex Sans Condensed"/>
                <a:sym typeface="IBM Plex Sans Condensed"/>
              </a:rPr>
              <a:t>, which tracks the percentage of visitors who take a desired action, such as making a purchase or signing up for a newsletter.</a:t>
            </a:r>
            <a:endParaRPr/>
          </a:p>
          <a:p>
            <a:pPr indent="0" lvl="0" marL="0" marR="0" rtl="0" algn="l">
              <a:lnSpc>
                <a:spcPct val="179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79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79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79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79000"/>
              </a:lnSpc>
              <a:spcBef>
                <a:spcPts val="0"/>
              </a:spcBef>
              <a:spcAft>
                <a:spcPts val="0"/>
              </a:spcAft>
              <a:buNone/>
            </a:pPr>
            <a:r>
              <a:t/>
            </a:r>
            <a:endParaRPr b="0" i="0" sz="2100" u="none" cap="none" strike="noStrike">
              <a:solidFill>
                <a:srgbClr val="000000"/>
              </a:solidFill>
              <a:latin typeface="IBM Plex Sans Condensed"/>
              <a:ea typeface="IBM Plex Sans Condensed"/>
              <a:cs typeface="IBM Plex Sans Condensed"/>
              <a:sym typeface="IBM Plex Sans Condensed"/>
            </a:endParaRPr>
          </a:p>
        </p:txBody>
      </p:sp>
      <p:sp>
        <p:nvSpPr>
          <p:cNvPr id="260" name="Google Shape;260;p19"/>
          <p:cNvSpPr txBox="1"/>
          <p:nvPr/>
        </p:nvSpPr>
        <p:spPr>
          <a:xfrm>
            <a:off x="256561" y="581025"/>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Measuring Success and Optimisation</a:t>
            </a:r>
            <a:endParaRPr/>
          </a:p>
        </p:txBody>
      </p:sp>
      <p:sp>
        <p:nvSpPr>
          <p:cNvPr id="261" name="Google Shape;261;p19"/>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p:nvPr/>
        </p:nvSpPr>
        <p:spPr>
          <a:xfrm>
            <a:off x="-63503" y="-63503"/>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96" name="Google Shape;96;p2"/>
          <p:cNvSpPr txBox="1"/>
          <p:nvPr/>
        </p:nvSpPr>
        <p:spPr>
          <a:xfrm>
            <a:off x="1471534" y="609600"/>
            <a:ext cx="3771443" cy="62289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AIMS</a:t>
            </a:r>
            <a:endParaRPr/>
          </a:p>
        </p:txBody>
      </p:sp>
      <p:sp>
        <p:nvSpPr>
          <p:cNvPr id="97" name="Google Shape;97;p2"/>
          <p:cNvSpPr txBox="1"/>
          <p:nvPr/>
        </p:nvSpPr>
        <p:spPr>
          <a:xfrm>
            <a:off x="1471534" y="619364"/>
            <a:ext cx="6942900" cy="4703400"/>
          </a:xfrm>
          <a:prstGeom prst="rect">
            <a:avLst/>
          </a:prstGeom>
          <a:noFill/>
          <a:ln>
            <a:noFill/>
          </a:ln>
        </p:spPr>
        <p:txBody>
          <a:bodyPr anchorCtr="0" anchor="t" bIns="0" lIns="0" spcFirstLastPara="1" rIns="0" wrap="square" tIns="0">
            <a:spAutoFit/>
          </a:bodyPr>
          <a:lstStyle/>
          <a:p>
            <a:pPr indent="0" lvl="0" marL="0" marR="0" rtl="0" algn="l">
              <a:lnSpc>
                <a:spcPct val="224499"/>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224499"/>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78017"/>
              </a:lnSpc>
              <a:spcBef>
                <a:spcPts val="0"/>
              </a:spcBef>
              <a:spcAft>
                <a:spcPts val="0"/>
              </a:spcAft>
              <a:buNone/>
            </a:pPr>
            <a:r>
              <a:rPr b="0" i="0" lang="en-US" sz="2270" u="none" cap="none" strike="noStrike">
                <a:solidFill>
                  <a:srgbClr val="000000"/>
                </a:solidFill>
                <a:latin typeface="IBM Plex Sans Condensed"/>
                <a:ea typeface="IBM Plex Sans Condensed"/>
                <a:cs typeface="IBM Plex Sans Condensed"/>
                <a:sym typeface="IBM Plex Sans Condensed"/>
              </a:rPr>
              <a:t>This unit empowers giggers with modern marketing skills, where the focus is on relationships and client connections. </a:t>
            </a:r>
            <a:endParaRPr/>
          </a:p>
          <a:p>
            <a:pPr indent="0" lvl="0" marL="0" marR="0" rtl="0" algn="l">
              <a:lnSpc>
                <a:spcPct val="178017"/>
              </a:lnSpc>
              <a:spcBef>
                <a:spcPts val="0"/>
              </a:spcBef>
              <a:spcAft>
                <a:spcPts val="0"/>
              </a:spcAft>
              <a:buNone/>
            </a:pPr>
            <a:r>
              <a:rPr b="0" i="0" lang="en-US" sz="2270" u="none" cap="none" strike="noStrike">
                <a:solidFill>
                  <a:srgbClr val="000000"/>
                </a:solidFill>
                <a:latin typeface="IBM Plex Sans Condensed"/>
                <a:ea typeface="IBM Plex Sans Condensed"/>
                <a:cs typeface="IBM Plex Sans Condensed"/>
                <a:sym typeface="IBM Plex Sans Condensed"/>
              </a:rPr>
              <a:t>Learners will identify strategic areas of marketing communications that are critical for success in the Gig work environment.</a:t>
            </a:r>
            <a:endParaRPr/>
          </a:p>
          <a:p>
            <a:pPr indent="0" lvl="0" marL="0" marR="0" rtl="0" algn="l">
              <a:lnSpc>
                <a:spcPct val="178017"/>
              </a:lnSpc>
              <a:spcBef>
                <a:spcPts val="0"/>
              </a:spcBef>
              <a:spcAft>
                <a:spcPts val="0"/>
              </a:spcAft>
              <a:buNone/>
            </a:pPr>
            <a:r>
              <a:t/>
            </a:r>
            <a:endParaRPr b="0" i="0" sz="2270" u="none" cap="none" strike="noStrike">
              <a:solidFill>
                <a:srgbClr val="000000"/>
              </a:solidFill>
              <a:latin typeface="IBM Plex Sans Condensed"/>
              <a:ea typeface="IBM Plex Sans Condensed"/>
              <a:cs typeface="IBM Plex Sans Condensed"/>
              <a:sym typeface="IBM Plex Sans Condensed"/>
            </a:endParaRPr>
          </a:p>
        </p:txBody>
      </p:sp>
      <p:sp>
        <p:nvSpPr>
          <p:cNvPr id="98" name="Google Shape;98;p2"/>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0"/>
          <p:cNvSpPr/>
          <p:nvPr/>
        </p:nvSpPr>
        <p:spPr>
          <a:xfrm>
            <a:off x="-63503" y="3688062"/>
            <a:ext cx="2531484" cy="3233441"/>
          </a:xfrm>
          <a:custGeom>
            <a:rect b="b" l="l" r="r" t="t"/>
            <a:pathLst>
              <a:path extrusionOk="0" h="3233441" w="2531484">
                <a:moveTo>
                  <a:pt x="0" y="0"/>
                </a:moveTo>
                <a:lnTo>
                  <a:pt x="2531483" y="0"/>
                </a:lnTo>
                <a:lnTo>
                  <a:pt x="2531483" y="3233441"/>
                </a:lnTo>
                <a:lnTo>
                  <a:pt x="0" y="3233441"/>
                </a:lnTo>
                <a:lnTo>
                  <a:pt x="0" y="0"/>
                </a:lnTo>
                <a:close/>
              </a:path>
            </a:pathLst>
          </a:custGeom>
          <a:blipFill rotWithShape="1">
            <a:blip r:embed="rId3">
              <a:alphaModFix/>
            </a:blip>
            <a:stretch>
              <a:fillRect b="0" l="0" r="0" t="0"/>
            </a:stretch>
          </a:blipFill>
          <a:ln>
            <a:noFill/>
          </a:ln>
        </p:spPr>
      </p:sp>
      <p:sp>
        <p:nvSpPr>
          <p:cNvPr id="267" name="Google Shape;267;p20"/>
          <p:cNvSpPr/>
          <p:nvPr/>
        </p:nvSpPr>
        <p:spPr>
          <a:xfrm>
            <a:off x="5058023" y="-365703"/>
            <a:ext cx="7133977" cy="6984997"/>
          </a:xfrm>
          <a:custGeom>
            <a:rect b="b" l="l" r="r" t="t"/>
            <a:pathLst>
              <a:path extrusionOk="0" h="6984997" w="7133977">
                <a:moveTo>
                  <a:pt x="0" y="0"/>
                </a:moveTo>
                <a:lnTo>
                  <a:pt x="7133977" y="0"/>
                </a:lnTo>
                <a:lnTo>
                  <a:pt x="7133977" y="6984997"/>
                </a:lnTo>
                <a:lnTo>
                  <a:pt x="0" y="6984997"/>
                </a:lnTo>
                <a:lnTo>
                  <a:pt x="0" y="0"/>
                </a:lnTo>
                <a:close/>
              </a:path>
            </a:pathLst>
          </a:custGeom>
          <a:blipFill rotWithShape="1">
            <a:blip r:embed="rId4">
              <a:alphaModFix/>
            </a:blip>
            <a:stretch>
              <a:fillRect b="0" l="0" r="0" t="0"/>
            </a:stretch>
          </a:blipFill>
          <a:ln>
            <a:noFill/>
          </a:ln>
        </p:spPr>
      </p:sp>
      <p:sp>
        <p:nvSpPr>
          <p:cNvPr id="268" name="Google Shape;268;p20"/>
          <p:cNvSpPr/>
          <p:nvPr/>
        </p:nvSpPr>
        <p:spPr>
          <a:xfrm>
            <a:off x="3980869" y="557736"/>
            <a:ext cx="2863186" cy="2871264"/>
          </a:xfrm>
          <a:custGeom>
            <a:rect b="b" l="l" r="r" t="t"/>
            <a:pathLst>
              <a:path extrusionOk="0" h="2871264" w="2863186">
                <a:moveTo>
                  <a:pt x="0" y="0"/>
                </a:moveTo>
                <a:lnTo>
                  <a:pt x="2863186" y="0"/>
                </a:lnTo>
                <a:lnTo>
                  <a:pt x="2863186" y="2871264"/>
                </a:lnTo>
                <a:lnTo>
                  <a:pt x="0" y="2871264"/>
                </a:lnTo>
                <a:lnTo>
                  <a:pt x="0" y="0"/>
                </a:lnTo>
                <a:close/>
              </a:path>
            </a:pathLst>
          </a:custGeom>
          <a:blipFill rotWithShape="1">
            <a:blip r:embed="rId5">
              <a:alphaModFix/>
            </a:blip>
            <a:stretch>
              <a:fillRect b="0" l="0" r="0" t="0"/>
            </a:stretch>
          </a:blipFill>
          <a:ln>
            <a:noFill/>
          </a:ln>
        </p:spPr>
      </p:sp>
      <p:sp>
        <p:nvSpPr>
          <p:cNvPr id="269" name="Google Shape;269;p20"/>
          <p:cNvSpPr/>
          <p:nvPr/>
        </p:nvSpPr>
        <p:spPr>
          <a:xfrm>
            <a:off x="1636518" y="1094841"/>
            <a:ext cx="3254721" cy="3263903"/>
          </a:xfrm>
          <a:custGeom>
            <a:rect b="b" l="l" r="r" t="t"/>
            <a:pathLst>
              <a:path extrusionOk="0" h="3263903" w="3254721">
                <a:moveTo>
                  <a:pt x="0" y="0"/>
                </a:moveTo>
                <a:lnTo>
                  <a:pt x="3254721" y="0"/>
                </a:lnTo>
                <a:lnTo>
                  <a:pt x="3254721" y="3263903"/>
                </a:lnTo>
                <a:lnTo>
                  <a:pt x="0" y="3263903"/>
                </a:lnTo>
                <a:lnTo>
                  <a:pt x="0" y="0"/>
                </a:lnTo>
                <a:close/>
              </a:path>
            </a:pathLst>
          </a:custGeom>
          <a:blipFill rotWithShape="1">
            <a:blip r:embed="rId6">
              <a:alphaModFix/>
            </a:blip>
            <a:stretch>
              <a:fillRect b="0" l="0" r="0" t="0"/>
            </a:stretch>
          </a:blipFill>
          <a:ln>
            <a:noFill/>
          </a:ln>
        </p:spPr>
      </p:sp>
      <p:sp>
        <p:nvSpPr>
          <p:cNvPr id="270" name="Google Shape;270;p20"/>
          <p:cNvSpPr/>
          <p:nvPr/>
        </p:nvSpPr>
        <p:spPr>
          <a:xfrm>
            <a:off x="2539966" y="4682594"/>
            <a:ext cx="1447825" cy="1021529"/>
          </a:xfrm>
          <a:custGeom>
            <a:rect b="b" l="l" r="r" t="t"/>
            <a:pathLst>
              <a:path extrusionOk="0" h="1021529" w="1447825">
                <a:moveTo>
                  <a:pt x="0" y="0"/>
                </a:moveTo>
                <a:lnTo>
                  <a:pt x="1447825" y="0"/>
                </a:lnTo>
                <a:lnTo>
                  <a:pt x="1447825" y="1021529"/>
                </a:lnTo>
                <a:lnTo>
                  <a:pt x="0" y="1021529"/>
                </a:lnTo>
                <a:lnTo>
                  <a:pt x="0" y="0"/>
                </a:lnTo>
                <a:close/>
              </a:path>
            </a:pathLst>
          </a:custGeom>
          <a:blipFill rotWithShape="1">
            <a:blip r:embed="rId7">
              <a:alphaModFix/>
            </a:blip>
            <a:stretch>
              <a:fillRect b="0" l="0" r="0" t="0"/>
            </a:stretch>
          </a:blipFill>
          <a:ln>
            <a:noFill/>
          </a:ln>
        </p:spPr>
      </p:sp>
      <p:sp>
        <p:nvSpPr>
          <p:cNvPr id="271" name="Google Shape;271;p20"/>
          <p:cNvSpPr/>
          <p:nvPr/>
        </p:nvSpPr>
        <p:spPr>
          <a:xfrm>
            <a:off x="4304471" y="4682594"/>
            <a:ext cx="1244377" cy="1244377"/>
          </a:xfrm>
          <a:custGeom>
            <a:rect b="b" l="l" r="r" t="t"/>
            <a:pathLst>
              <a:path extrusionOk="0" h="1244377" w="1244377">
                <a:moveTo>
                  <a:pt x="0" y="0"/>
                </a:moveTo>
                <a:lnTo>
                  <a:pt x="1244377" y="0"/>
                </a:lnTo>
                <a:lnTo>
                  <a:pt x="1244377" y="1244377"/>
                </a:lnTo>
                <a:lnTo>
                  <a:pt x="0" y="1244377"/>
                </a:lnTo>
                <a:lnTo>
                  <a:pt x="0" y="0"/>
                </a:lnTo>
                <a:close/>
              </a:path>
            </a:pathLst>
          </a:custGeom>
          <a:blipFill rotWithShape="1">
            <a:blip r:embed="rId8">
              <a:alphaModFix/>
            </a:blip>
            <a:stretch>
              <a:fillRect b="0" l="0" r="0" t="0"/>
            </a:stretch>
          </a:blipFill>
          <a:ln>
            <a:noFill/>
          </a:ln>
        </p:spPr>
      </p:sp>
      <p:sp>
        <p:nvSpPr>
          <p:cNvPr id="272" name="Google Shape;272;p20"/>
          <p:cNvSpPr/>
          <p:nvPr/>
        </p:nvSpPr>
        <p:spPr>
          <a:xfrm>
            <a:off x="5837578" y="4921392"/>
            <a:ext cx="1067958" cy="782721"/>
          </a:xfrm>
          <a:custGeom>
            <a:rect b="b" l="l" r="r" t="t"/>
            <a:pathLst>
              <a:path extrusionOk="0" h="782721" w="1067958">
                <a:moveTo>
                  <a:pt x="0" y="0"/>
                </a:moveTo>
                <a:lnTo>
                  <a:pt x="1067958" y="0"/>
                </a:lnTo>
                <a:lnTo>
                  <a:pt x="1067958" y="782721"/>
                </a:lnTo>
                <a:lnTo>
                  <a:pt x="0" y="782721"/>
                </a:lnTo>
                <a:lnTo>
                  <a:pt x="0" y="0"/>
                </a:lnTo>
                <a:close/>
              </a:path>
            </a:pathLst>
          </a:custGeom>
          <a:blipFill rotWithShape="1">
            <a:blip r:embed="rId9">
              <a:alphaModFix/>
            </a:blip>
            <a:stretch>
              <a:fillRect b="0" l="0" r="0" t="0"/>
            </a:stretch>
          </a:blipFill>
          <a:ln>
            <a:noFill/>
          </a:ln>
        </p:spPr>
      </p:sp>
      <p:sp>
        <p:nvSpPr>
          <p:cNvPr id="273" name="Google Shape;273;p20"/>
          <p:cNvSpPr/>
          <p:nvPr/>
        </p:nvSpPr>
        <p:spPr>
          <a:xfrm>
            <a:off x="2539966" y="4682594"/>
            <a:ext cx="1447825" cy="1021519"/>
          </a:xfrm>
          <a:custGeom>
            <a:rect b="b" l="l" r="r" t="t"/>
            <a:pathLst>
              <a:path extrusionOk="0" h="1021519" w="1447825">
                <a:moveTo>
                  <a:pt x="0" y="0"/>
                </a:moveTo>
                <a:lnTo>
                  <a:pt x="1447825" y="0"/>
                </a:lnTo>
                <a:lnTo>
                  <a:pt x="1447825" y="1021519"/>
                </a:lnTo>
                <a:lnTo>
                  <a:pt x="0" y="1021519"/>
                </a:lnTo>
                <a:lnTo>
                  <a:pt x="0" y="0"/>
                </a:lnTo>
                <a:close/>
              </a:path>
            </a:pathLst>
          </a:custGeom>
          <a:blipFill rotWithShape="1">
            <a:blip r:embed="rId10">
              <a:alphaModFix/>
            </a:blip>
            <a:stretch>
              <a:fillRect b="0" l="0" r="0" t="0"/>
            </a:stretch>
          </a:blipFill>
          <a:ln>
            <a:noFill/>
          </a:ln>
        </p:spPr>
      </p:sp>
      <p:sp>
        <p:nvSpPr>
          <p:cNvPr id="274" name="Google Shape;274;p20"/>
          <p:cNvSpPr/>
          <p:nvPr/>
        </p:nvSpPr>
        <p:spPr>
          <a:xfrm>
            <a:off x="4304471" y="4682594"/>
            <a:ext cx="1244377" cy="1244377"/>
          </a:xfrm>
          <a:custGeom>
            <a:rect b="b" l="l" r="r" t="t"/>
            <a:pathLst>
              <a:path extrusionOk="0" h="1244377" w="1244377">
                <a:moveTo>
                  <a:pt x="0" y="0"/>
                </a:moveTo>
                <a:lnTo>
                  <a:pt x="1244377" y="0"/>
                </a:lnTo>
                <a:lnTo>
                  <a:pt x="1244377" y="1244377"/>
                </a:lnTo>
                <a:lnTo>
                  <a:pt x="0" y="1244377"/>
                </a:lnTo>
                <a:lnTo>
                  <a:pt x="0" y="0"/>
                </a:lnTo>
                <a:close/>
              </a:path>
            </a:pathLst>
          </a:custGeom>
          <a:blipFill rotWithShape="1">
            <a:blip r:embed="rId11">
              <a:alphaModFix/>
            </a:blip>
            <a:stretch>
              <a:fillRect b="0" l="0" r="0" t="0"/>
            </a:stretch>
          </a:blipFill>
          <a:ln>
            <a:noFill/>
          </a:ln>
        </p:spPr>
      </p:sp>
      <p:sp>
        <p:nvSpPr>
          <p:cNvPr id="275" name="Google Shape;275;p20"/>
          <p:cNvSpPr/>
          <p:nvPr/>
        </p:nvSpPr>
        <p:spPr>
          <a:xfrm>
            <a:off x="5837578" y="4921392"/>
            <a:ext cx="1067958" cy="782721"/>
          </a:xfrm>
          <a:custGeom>
            <a:rect b="b" l="l" r="r" t="t"/>
            <a:pathLst>
              <a:path extrusionOk="0" h="782721" w="1067958">
                <a:moveTo>
                  <a:pt x="0" y="0"/>
                </a:moveTo>
                <a:lnTo>
                  <a:pt x="1067958" y="0"/>
                </a:lnTo>
                <a:lnTo>
                  <a:pt x="1067958" y="782721"/>
                </a:lnTo>
                <a:lnTo>
                  <a:pt x="0" y="782721"/>
                </a:lnTo>
                <a:lnTo>
                  <a:pt x="0" y="0"/>
                </a:lnTo>
                <a:close/>
              </a:path>
            </a:pathLst>
          </a:custGeom>
          <a:blipFill rotWithShape="1">
            <a:blip r:embed="rId12">
              <a:alphaModFix/>
            </a:blip>
            <a:stretch>
              <a:fillRect b="0" l="0" r="0" t="0"/>
            </a:stretch>
          </a:blipFill>
          <a:ln>
            <a:noFill/>
          </a:ln>
        </p:spPr>
      </p:sp>
      <p:sp>
        <p:nvSpPr>
          <p:cNvPr id="276" name="Google Shape;276;p20"/>
          <p:cNvSpPr/>
          <p:nvPr/>
        </p:nvSpPr>
        <p:spPr>
          <a:xfrm>
            <a:off x="7559271" y="5055020"/>
            <a:ext cx="2109385" cy="364830"/>
          </a:xfrm>
          <a:custGeom>
            <a:rect b="b" l="l" r="r" t="t"/>
            <a:pathLst>
              <a:path extrusionOk="0" h="364830" w="2109385">
                <a:moveTo>
                  <a:pt x="0" y="0"/>
                </a:moveTo>
                <a:lnTo>
                  <a:pt x="2109385" y="0"/>
                </a:lnTo>
                <a:lnTo>
                  <a:pt x="2109385" y="364830"/>
                </a:lnTo>
                <a:lnTo>
                  <a:pt x="0" y="364830"/>
                </a:lnTo>
                <a:lnTo>
                  <a:pt x="0" y="0"/>
                </a:lnTo>
                <a:close/>
              </a:path>
            </a:pathLst>
          </a:custGeom>
          <a:blipFill rotWithShape="1">
            <a:blip r:embed="rId13">
              <a:alphaModFix/>
            </a:blip>
            <a:stretch>
              <a:fillRect b="0" l="0" r="0" t="0"/>
            </a:stretch>
          </a:blipFill>
          <a:ln>
            <a:noFill/>
          </a:ln>
        </p:spPr>
      </p:sp>
      <p:sp>
        <p:nvSpPr>
          <p:cNvPr id="277" name="Google Shape;277;p20"/>
          <p:cNvSpPr/>
          <p:nvPr/>
        </p:nvSpPr>
        <p:spPr>
          <a:xfrm>
            <a:off x="7559271" y="5055020"/>
            <a:ext cx="2109385" cy="364830"/>
          </a:xfrm>
          <a:custGeom>
            <a:rect b="b" l="l" r="r" t="t"/>
            <a:pathLst>
              <a:path extrusionOk="0" h="364830" w="2109385">
                <a:moveTo>
                  <a:pt x="0" y="0"/>
                </a:moveTo>
                <a:lnTo>
                  <a:pt x="2109385" y="0"/>
                </a:lnTo>
                <a:lnTo>
                  <a:pt x="2109385" y="364830"/>
                </a:lnTo>
                <a:lnTo>
                  <a:pt x="0" y="364830"/>
                </a:lnTo>
                <a:lnTo>
                  <a:pt x="0" y="0"/>
                </a:lnTo>
                <a:close/>
              </a:path>
            </a:pathLst>
          </a:custGeom>
          <a:blipFill rotWithShape="1">
            <a:blip r:embed="rId14">
              <a:alphaModFix/>
            </a:blip>
            <a:stretch>
              <a:fillRect b="0" l="0" r="0" t="0"/>
            </a:stretch>
          </a:blipFill>
          <a:ln>
            <a:noFill/>
          </a:ln>
        </p:spPr>
      </p:sp>
      <p:sp>
        <p:nvSpPr>
          <p:cNvPr id="278" name="Google Shape;278;p20"/>
          <p:cNvSpPr txBox="1"/>
          <p:nvPr/>
        </p:nvSpPr>
        <p:spPr>
          <a:xfrm>
            <a:off x="5339372" y="6165018"/>
            <a:ext cx="6566354" cy="454276"/>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0" i="0" lang="en-US" sz="1000" u="none" cap="none" strike="noStrike">
                <a:solidFill>
                  <a:srgbClr val="000000"/>
                </a:solidFill>
                <a:latin typeface="IBM Plex Sans Condensed"/>
                <a:ea typeface="IBM Plex Sans Condensed"/>
                <a:cs typeface="IBM Plex Sans Condensed"/>
                <a:sym typeface="IBM Plex Sans Condensed"/>
              </a:rPr>
              <a:t>"The European Commission's support for the production of this publication does not constitute an endorsement of the contents, which reﬂect the views only of the authors, and the Commission cannot be held responsible for any use which may be made of the information contained thereinProject Number: 2022-1-DE-KA220-ADU-000086609</a:t>
            </a:r>
            <a:endParaRPr/>
          </a:p>
        </p:txBody>
      </p:sp>
      <p:sp>
        <p:nvSpPr>
          <p:cNvPr id="279" name="Google Shape;279;p20"/>
          <p:cNvSpPr txBox="1"/>
          <p:nvPr/>
        </p:nvSpPr>
        <p:spPr>
          <a:xfrm>
            <a:off x="5058023" y="2470271"/>
            <a:ext cx="4139130" cy="958729"/>
          </a:xfrm>
          <a:prstGeom prst="rect">
            <a:avLst/>
          </a:prstGeom>
          <a:noFill/>
          <a:ln>
            <a:noFill/>
          </a:ln>
        </p:spPr>
        <p:txBody>
          <a:bodyPr anchorCtr="0" anchor="t" bIns="0" lIns="0" spcFirstLastPara="1" rIns="0" wrap="square" tIns="0">
            <a:spAutoFit/>
          </a:bodyPr>
          <a:lstStyle/>
          <a:p>
            <a:pPr indent="0" lvl="0" marL="0" marR="0" rtl="0" algn="ctr">
              <a:lnSpc>
                <a:spcPct val="119980"/>
              </a:lnSpc>
              <a:spcBef>
                <a:spcPts val="0"/>
              </a:spcBef>
              <a:spcAft>
                <a:spcPts val="0"/>
              </a:spcAft>
              <a:buNone/>
            </a:pPr>
            <a:r>
              <a:rPr b="0" i="0" lang="en-US" sz="3088" u="none" cap="none" strike="noStrike">
                <a:solidFill>
                  <a:srgbClr val="3F7818"/>
                </a:solidFill>
                <a:latin typeface="Arial"/>
                <a:ea typeface="Arial"/>
                <a:cs typeface="Arial"/>
                <a:sym typeface="Arial"/>
              </a:rPr>
              <a:t>VISIT US AT giggersproject.eu</a:t>
            </a:r>
            <a:endParaRPr/>
          </a:p>
        </p:txBody>
      </p:sp>
      <p:sp>
        <p:nvSpPr>
          <p:cNvPr id="280" name="Google Shape;280;p20"/>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1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04" name="Google Shape;104;p3"/>
          <p:cNvSpPr txBox="1"/>
          <p:nvPr/>
        </p:nvSpPr>
        <p:spPr>
          <a:xfrm>
            <a:off x="1274645" y="609600"/>
            <a:ext cx="5382398" cy="622894"/>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Knowledge Areas</a:t>
            </a:r>
            <a:endParaRPr/>
          </a:p>
        </p:txBody>
      </p:sp>
      <p:sp>
        <p:nvSpPr>
          <p:cNvPr id="105" name="Google Shape;105;p3"/>
          <p:cNvSpPr txBox="1"/>
          <p:nvPr/>
        </p:nvSpPr>
        <p:spPr>
          <a:xfrm>
            <a:off x="1217495" y="1099144"/>
            <a:ext cx="7076100" cy="4451100"/>
          </a:xfrm>
          <a:prstGeom prst="rect">
            <a:avLst/>
          </a:prstGeom>
          <a:noFill/>
          <a:ln>
            <a:noFill/>
          </a:ln>
        </p:spPr>
        <p:txBody>
          <a:bodyPr anchorCtr="0" anchor="t" bIns="0" lIns="0" spcFirstLastPara="1" rIns="0" wrap="square" tIns="0">
            <a:spAutoFit/>
          </a:bodyPr>
          <a:lstStyle/>
          <a:p>
            <a:pPr indent="0" lvl="0" marL="0" marR="0" rtl="0" algn="l">
              <a:lnSpc>
                <a:spcPct val="1715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208091" lvl="1" marL="424692" marR="0" rtl="0" algn="l">
              <a:lnSpc>
                <a:spcPct val="156990"/>
              </a:lnSpc>
              <a:spcBef>
                <a:spcPts val="0"/>
              </a:spcBef>
              <a:spcAft>
                <a:spcPts val="0"/>
              </a:spcAft>
              <a:buClr>
                <a:srgbClr val="000000"/>
              </a:buClr>
              <a:buSzPts val="1900"/>
              <a:buFont typeface="Arial"/>
              <a:buChar char="•"/>
            </a:pPr>
            <a:r>
              <a:rPr b="0" i="0" lang="en-US" sz="1900" u="none" cap="none" strike="noStrike">
                <a:solidFill>
                  <a:srgbClr val="000000"/>
                </a:solidFill>
                <a:latin typeface="IBM Plex Sans Condensed"/>
                <a:ea typeface="IBM Plex Sans Condensed"/>
                <a:cs typeface="IBM Plex Sans Condensed"/>
                <a:sym typeface="IBM Plex Sans Condensed"/>
              </a:rPr>
              <a:t>Principles of relationship marketing and its role in building lasting customer connections.</a:t>
            </a:r>
            <a:endParaRPr sz="1900"/>
          </a:p>
          <a:p>
            <a:pPr indent="-208091" lvl="1" marL="424692" marR="0" rtl="0" algn="l">
              <a:lnSpc>
                <a:spcPct val="156990"/>
              </a:lnSpc>
              <a:spcBef>
                <a:spcPts val="0"/>
              </a:spcBef>
              <a:spcAft>
                <a:spcPts val="0"/>
              </a:spcAft>
              <a:buClr>
                <a:srgbClr val="000000"/>
              </a:buClr>
              <a:buSzPts val="1900"/>
              <a:buFont typeface="Arial"/>
              <a:buChar char="•"/>
            </a:pPr>
            <a:r>
              <a:rPr b="0" i="0" lang="en-US" sz="1900" u="none" cap="none" strike="noStrike">
                <a:solidFill>
                  <a:srgbClr val="000000"/>
                </a:solidFill>
                <a:latin typeface="IBM Plex Sans Condensed"/>
                <a:ea typeface="IBM Plex Sans Condensed"/>
                <a:cs typeface="IBM Plex Sans Condensed"/>
                <a:sym typeface="IBM Plex Sans Condensed"/>
              </a:rPr>
              <a:t>The significance of brand storytelling.</a:t>
            </a:r>
            <a:endParaRPr sz="1900"/>
          </a:p>
          <a:p>
            <a:pPr indent="-208091" lvl="1" marL="424692" marR="0" rtl="0" algn="l">
              <a:lnSpc>
                <a:spcPct val="156990"/>
              </a:lnSpc>
              <a:spcBef>
                <a:spcPts val="0"/>
              </a:spcBef>
              <a:spcAft>
                <a:spcPts val="0"/>
              </a:spcAft>
              <a:buClr>
                <a:srgbClr val="000000"/>
              </a:buClr>
              <a:buSzPts val="1900"/>
              <a:buFont typeface="Arial"/>
              <a:buChar char="•"/>
            </a:pPr>
            <a:r>
              <a:rPr b="0" i="0" lang="en-US" sz="1900" u="none" cap="none" strike="noStrike">
                <a:solidFill>
                  <a:srgbClr val="000000"/>
                </a:solidFill>
                <a:latin typeface="IBM Plex Sans Condensed"/>
                <a:ea typeface="IBM Plex Sans Condensed"/>
                <a:cs typeface="IBM Plex Sans Condensed"/>
                <a:sym typeface="IBM Plex Sans Condensed"/>
              </a:rPr>
              <a:t>Content marketing strategies to engage and inform target audience.</a:t>
            </a:r>
            <a:endParaRPr sz="1900"/>
          </a:p>
          <a:p>
            <a:pPr indent="-208091" lvl="1" marL="424692" marR="0" rtl="0" algn="l">
              <a:lnSpc>
                <a:spcPct val="156990"/>
              </a:lnSpc>
              <a:spcBef>
                <a:spcPts val="0"/>
              </a:spcBef>
              <a:spcAft>
                <a:spcPts val="0"/>
              </a:spcAft>
              <a:buClr>
                <a:srgbClr val="000000"/>
              </a:buClr>
              <a:buSzPts val="1900"/>
              <a:buFont typeface="Arial"/>
              <a:buChar char="•"/>
            </a:pPr>
            <a:r>
              <a:rPr b="0" i="0" lang="en-US" sz="1900" u="none" cap="none" strike="noStrike">
                <a:solidFill>
                  <a:srgbClr val="000000"/>
                </a:solidFill>
                <a:latin typeface="IBM Plex Sans Condensed"/>
                <a:ea typeface="IBM Plex Sans Condensed"/>
                <a:cs typeface="IBM Plex Sans Condensed"/>
                <a:sym typeface="IBM Plex Sans Condensed"/>
              </a:rPr>
              <a:t>Social media engagement techniques to foster direct interactions and community building.</a:t>
            </a:r>
            <a:endParaRPr sz="1900"/>
          </a:p>
          <a:p>
            <a:pPr indent="-208091" lvl="1" marL="424692" marR="0" rtl="0" algn="l">
              <a:lnSpc>
                <a:spcPct val="156990"/>
              </a:lnSpc>
              <a:spcBef>
                <a:spcPts val="0"/>
              </a:spcBef>
              <a:spcAft>
                <a:spcPts val="0"/>
              </a:spcAft>
              <a:buClr>
                <a:srgbClr val="000000"/>
              </a:buClr>
              <a:buSzPts val="1900"/>
              <a:buFont typeface="Arial"/>
              <a:buChar char="•"/>
            </a:pPr>
            <a:r>
              <a:rPr b="0" i="0" lang="en-US" sz="1900" u="none" cap="none" strike="noStrike">
                <a:solidFill>
                  <a:srgbClr val="000000"/>
                </a:solidFill>
                <a:latin typeface="IBM Plex Sans Condensed"/>
                <a:ea typeface="IBM Plex Sans Condensed"/>
                <a:cs typeface="IBM Plex Sans Condensed"/>
                <a:sym typeface="IBM Plex Sans Condensed"/>
              </a:rPr>
              <a:t>Customer segmentation and its impact on tailoring marketing strategies.</a:t>
            </a:r>
            <a:endParaRPr sz="1900"/>
          </a:p>
          <a:p>
            <a:pPr indent="0" lvl="0" marL="0" marR="0" rtl="0" algn="l">
              <a:lnSpc>
                <a:spcPct val="136959"/>
              </a:lnSpc>
              <a:spcBef>
                <a:spcPts val="0"/>
              </a:spcBef>
              <a:spcAft>
                <a:spcPts val="0"/>
              </a:spcAft>
              <a:buNone/>
            </a:pPr>
            <a:r>
              <a:t/>
            </a:r>
            <a:endParaRPr b="0" i="0" sz="1967" u="none" cap="none" strike="noStrike">
              <a:solidFill>
                <a:srgbClr val="000000"/>
              </a:solidFill>
              <a:latin typeface="IBM Plex Sans Condensed"/>
              <a:ea typeface="IBM Plex Sans Condensed"/>
              <a:cs typeface="IBM Plex Sans Condensed"/>
              <a:sym typeface="IBM Plex Sans Condensed"/>
            </a:endParaRPr>
          </a:p>
        </p:txBody>
      </p:sp>
      <p:sp>
        <p:nvSpPr>
          <p:cNvPr id="106" name="Google Shape;106;p3"/>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4"/>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12" name="Google Shape;112;p4"/>
          <p:cNvSpPr txBox="1"/>
          <p:nvPr/>
        </p:nvSpPr>
        <p:spPr>
          <a:xfrm>
            <a:off x="1265120" y="17186"/>
            <a:ext cx="5382398" cy="1261029"/>
          </a:xfrm>
          <a:prstGeom prst="rect">
            <a:avLst/>
          </a:prstGeom>
          <a:noFill/>
          <a:ln>
            <a:noFill/>
          </a:ln>
        </p:spPr>
        <p:txBody>
          <a:bodyPr anchorCtr="0" anchor="t" bIns="0" lIns="0" spcFirstLastPara="1" rIns="0" wrap="square" tIns="0">
            <a:spAutoFit/>
          </a:bodyPr>
          <a:lstStyle/>
          <a:p>
            <a:pPr indent="0" lvl="0" marL="0" marR="0" rtl="0" algn="l">
              <a:lnSpc>
                <a:spcPct val="28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Modern Marketing</a:t>
            </a:r>
            <a:endParaRPr/>
          </a:p>
        </p:txBody>
      </p:sp>
      <p:sp>
        <p:nvSpPr>
          <p:cNvPr id="113" name="Google Shape;113;p4"/>
          <p:cNvSpPr txBox="1"/>
          <p:nvPr/>
        </p:nvSpPr>
        <p:spPr>
          <a:xfrm>
            <a:off x="1424618" y="1334501"/>
            <a:ext cx="7117071" cy="4759600"/>
          </a:xfrm>
          <a:prstGeom prst="rect">
            <a:avLst/>
          </a:prstGeom>
          <a:noFill/>
          <a:ln>
            <a:noFill/>
          </a:ln>
        </p:spPr>
        <p:txBody>
          <a:bodyPr anchorCtr="0" anchor="t" bIns="0" lIns="0" spcFirstLastPara="1" rIns="0" wrap="square" tIns="0">
            <a:spAutoFit/>
          </a:bodyPr>
          <a:lstStyle/>
          <a:p>
            <a:pPr indent="0" lvl="0" marL="0" marR="0" rtl="0" algn="ctr">
              <a:lnSpc>
                <a:spcPct val="236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64024"/>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To be successful in business companies are </a:t>
            </a:r>
            <a:endParaRPr/>
          </a:p>
          <a:p>
            <a:pPr indent="0" lvl="0" marL="0" marR="0" rtl="0" algn="ctr">
              <a:lnSpc>
                <a:spcPct val="164024"/>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moving beyond traditional marketing </a:t>
            </a:r>
            <a:endParaRPr/>
          </a:p>
          <a:p>
            <a:pPr indent="0" lvl="0" marL="0" marR="0" rtl="0" algn="ctr">
              <a:lnSpc>
                <a:spcPct val="164024"/>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approaches and embracing innovative strategies that focus on establishing </a:t>
            </a:r>
            <a:r>
              <a:rPr b="0" i="0" lang="en-US" sz="2599" u="none" cap="none" strike="noStrike">
                <a:solidFill>
                  <a:srgbClr val="3F7818"/>
                </a:solidFill>
                <a:latin typeface="IBM Plex Sans Condensed"/>
                <a:ea typeface="IBM Plex Sans Condensed"/>
                <a:cs typeface="IBM Plex Sans Condensed"/>
                <a:sym typeface="IBM Plex Sans Condensed"/>
              </a:rPr>
              <a:t>enduring connections</a:t>
            </a:r>
            <a:endParaRPr/>
          </a:p>
          <a:p>
            <a:pPr indent="0" lvl="0" marL="0" marR="0" rtl="0" algn="ctr">
              <a:lnSpc>
                <a:spcPct val="164024"/>
              </a:lnSpc>
              <a:spcBef>
                <a:spcPts val="0"/>
              </a:spcBef>
              <a:spcAft>
                <a:spcPts val="0"/>
              </a:spcAft>
              <a:buNone/>
            </a:pPr>
            <a:r>
              <a:rPr b="0" i="0" lang="en-US" sz="2599" u="none" cap="none" strike="noStrike">
                <a:solidFill>
                  <a:srgbClr val="3F7818"/>
                </a:solidFill>
                <a:latin typeface="IBM Plex Sans Condensed"/>
                <a:ea typeface="IBM Plex Sans Condensed"/>
                <a:cs typeface="IBM Plex Sans Condensed"/>
                <a:sym typeface="IBM Plex Sans Condensed"/>
              </a:rPr>
              <a:t> with their customers</a:t>
            </a:r>
            <a:r>
              <a:rPr b="0" i="0" lang="en-US" sz="2599" u="none" cap="none" strike="noStrike">
                <a:solidFill>
                  <a:srgbClr val="000000"/>
                </a:solidFill>
                <a:latin typeface="IBM Plex Sans Condensed"/>
                <a:ea typeface="IBM Plex Sans Condensed"/>
                <a:cs typeface="IBM Plex Sans Condensed"/>
                <a:sym typeface="IBM Plex Sans Condensed"/>
              </a:rPr>
              <a:t>. </a:t>
            </a:r>
            <a:endParaRPr/>
          </a:p>
          <a:p>
            <a:pPr indent="0" lvl="0" marL="0" marR="0" rtl="0" algn="l">
              <a:lnSpc>
                <a:spcPct val="16402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6402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64024"/>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p:txBody>
      </p:sp>
      <p:sp>
        <p:nvSpPr>
          <p:cNvPr id="114" name="Google Shape;114;p4"/>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5"/>
          <p:cNvPicPr preferRelativeResize="0"/>
          <p:nvPr/>
        </p:nvPicPr>
        <p:blipFill rotWithShape="1">
          <a:blip r:embed="rId3">
            <a:alphaModFix/>
          </a:blip>
          <a:srcRect b="0" l="0" r="0" t="0"/>
          <a:stretch/>
        </p:blipFill>
        <p:spPr>
          <a:xfrm>
            <a:off x="0" y="0"/>
            <a:ext cx="12151895" cy="6858000"/>
          </a:xfrm>
          <a:prstGeom prst="rect">
            <a:avLst/>
          </a:prstGeom>
          <a:noFill/>
          <a:ln>
            <a:noFill/>
          </a:ln>
        </p:spPr>
      </p:pic>
      <p:grpSp>
        <p:nvGrpSpPr>
          <p:cNvPr id="120" name="Google Shape;120;p5"/>
          <p:cNvGrpSpPr/>
          <p:nvPr/>
        </p:nvGrpSpPr>
        <p:grpSpPr>
          <a:xfrm>
            <a:off x="1293063" y="4941967"/>
            <a:ext cx="8892452" cy="1723496"/>
            <a:chOff x="0" y="-38100"/>
            <a:chExt cx="3513067" cy="680887"/>
          </a:xfrm>
        </p:grpSpPr>
        <p:sp>
          <p:nvSpPr>
            <p:cNvPr id="121" name="Google Shape;121;p5"/>
            <p:cNvSpPr/>
            <p:nvPr/>
          </p:nvSpPr>
          <p:spPr>
            <a:xfrm>
              <a:off x="0" y="0"/>
              <a:ext cx="3513067" cy="642787"/>
            </a:xfrm>
            <a:custGeom>
              <a:rect b="b" l="l" r="r" t="t"/>
              <a:pathLst>
                <a:path extrusionOk="0" h="642787" w="3513067">
                  <a:moveTo>
                    <a:pt x="0" y="0"/>
                  </a:moveTo>
                  <a:lnTo>
                    <a:pt x="3513067" y="0"/>
                  </a:lnTo>
                  <a:lnTo>
                    <a:pt x="3513067" y="642787"/>
                  </a:lnTo>
                  <a:lnTo>
                    <a:pt x="0" y="642787"/>
                  </a:lnTo>
                  <a:close/>
                </a:path>
              </a:pathLst>
            </a:custGeom>
            <a:solidFill>
              <a:srgbClr val="3F7818"/>
            </a:solidFill>
            <a:ln>
              <a:noFill/>
            </a:ln>
          </p:spPr>
        </p:sp>
        <p:sp>
          <p:nvSpPr>
            <p:cNvPr id="122" name="Google Shape;122;p5"/>
            <p:cNvSpPr txBox="1"/>
            <p:nvPr/>
          </p:nvSpPr>
          <p:spPr>
            <a:xfrm>
              <a:off x="0" y="-38100"/>
              <a:ext cx="3513067" cy="680887"/>
            </a:xfrm>
            <a:prstGeom prst="rect">
              <a:avLst/>
            </a:prstGeom>
            <a:noFill/>
            <a:ln>
              <a:noFill/>
            </a:ln>
          </p:spPr>
          <p:txBody>
            <a:bodyPr anchorCtr="0" anchor="ctr" bIns="50800" lIns="50800" spcFirstLastPara="1" rIns="50800" wrap="square" tIns="50800">
              <a:noAutofit/>
            </a:bodyPr>
            <a:lstStyle/>
            <a:p>
              <a:pPr indent="0" lvl="0" marL="0" marR="0" rtl="0" algn="ctr">
                <a:lnSpc>
                  <a:spcPct val="101055"/>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3" name="Google Shape;123;p5"/>
          <p:cNvSpPr txBox="1"/>
          <p:nvPr/>
        </p:nvSpPr>
        <p:spPr>
          <a:xfrm>
            <a:off x="1827280" y="5206161"/>
            <a:ext cx="8358235" cy="124392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2400" u="none" cap="none" strike="noStrike">
                <a:solidFill>
                  <a:srgbClr val="FFFFFF"/>
                </a:solidFill>
                <a:latin typeface="IBM Plex Sans Condensed"/>
                <a:ea typeface="IBM Plex Sans Condensed"/>
                <a:cs typeface="IBM Plex Sans Condensed"/>
                <a:sym typeface="IBM Plex Sans Condensed"/>
              </a:rPr>
              <a:t>Relationship Marketing is about nurturing long-term relationships with customers. </a:t>
            </a:r>
            <a:endParaRPr/>
          </a:p>
          <a:p>
            <a:pPr indent="0" lvl="0" marL="0" marR="0" rtl="0" algn="ctr">
              <a:lnSpc>
                <a:spcPct val="140000"/>
              </a:lnSpc>
              <a:spcBef>
                <a:spcPts val="0"/>
              </a:spcBef>
              <a:spcAft>
                <a:spcPts val="0"/>
              </a:spcAft>
              <a:buNone/>
            </a:pPr>
            <a:r>
              <a:rPr b="1" i="0" lang="en-US" sz="2400" u="none" cap="none" strike="noStrike">
                <a:solidFill>
                  <a:srgbClr val="FFFFFF"/>
                </a:solidFill>
                <a:latin typeface="IBM Plex Sans Condensed"/>
                <a:ea typeface="IBM Plex Sans Condensed"/>
                <a:cs typeface="IBM Plex Sans Condensed"/>
                <a:sym typeface="IBM Plex Sans Condensed"/>
              </a:rPr>
              <a:t>It's built on trust, communication, and mutual understanding."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6"/>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29" name="Google Shape;129;p6"/>
          <p:cNvSpPr txBox="1"/>
          <p:nvPr/>
        </p:nvSpPr>
        <p:spPr>
          <a:xfrm>
            <a:off x="1217495" y="-139037"/>
            <a:ext cx="8098008" cy="824837"/>
          </a:xfrm>
          <a:prstGeom prst="rect">
            <a:avLst/>
          </a:prstGeom>
          <a:noFill/>
          <a:ln>
            <a:noFill/>
          </a:ln>
        </p:spPr>
        <p:txBody>
          <a:bodyPr anchorCtr="0" anchor="t" bIns="0" lIns="0" spcFirstLastPara="1" rIns="0" wrap="square" tIns="0">
            <a:spAutoFit/>
          </a:bodyPr>
          <a:lstStyle/>
          <a:p>
            <a:pPr indent="0" lvl="0" marL="0" marR="0" rtl="0" algn="l">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40000"/>
              </a:lnSpc>
              <a:spcBef>
                <a:spcPts val="0"/>
              </a:spcBef>
              <a:spcAft>
                <a:spcPts val="0"/>
              </a:spcAft>
              <a:buNone/>
            </a:pPr>
            <a:r>
              <a:rPr b="1" i="0" lang="en-US" sz="2400" u="none" cap="none" strike="noStrike">
                <a:solidFill>
                  <a:srgbClr val="000000"/>
                </a:solidFill>
                <a:latin typeface="IBM Plex Sans Condensed"/>
                <a:ea typeface="IBM Plex Sans Condensed"/>
                <a:cs typeface="IBM Plex Sans Condensed"/>
                <a:sym typeface="IBM Plex Sans Condensed"/>
              </a:rPr>
              <a:t>The Paradigm Shift</a:t>
            </a:r>
            <a:endParaRPr/>
          </a:p>
        </p:txBody>
      </p:sp>
      <p:sp>
        <p:nvSpPr>
          <p:cNvPr id="130" name="Google Shape;130;p6"/>
          <p:cNvSpPr txBox="1"/>
          <p:nvPr/>
        </p:nvSpPr>
        <p:spPr>
          <a:xfrm>
            <a:off x="1541570" y="-429841"/>
            <a:ext cx="7126800" cy="7254000"/>
          </a:xfrm>
          <a:prstGeom prst="rect">
            <a:avLst/>
          </a:prstGeom>
          <a:noFill/>
          <a:ln>
            <a:noFill/>
          </a:ln>
        </p:spPr>
        <p:txBody>
          <a:bodyPr anchorCtr="0" anchor="t" bIns="0" lIns="0" spcFirstLastPara="1" rIns="0" wrap="square" tIns="0">
            <a:spAutoFit/>
          </a:bodyPr>
          <a:lstStyle/>
          <a:p>
            <a:pPr indent="0" lvl="0" marL="0" marR="0" rtl="0" algn="l">
              <a:lnSpc>
                <a:spcPct val="203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22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22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220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7018"/>
              </a:lnSpc>
              <a:spcBef>
                <a:spcPts val="0"/>
              </a:spcBef>
              <a:spcAft>
                <a:spcPts val="0"/>
              </a:spcAft>
              <a:buNone/>
            </a:pPr>
            <a:r>
              <a:rPr b="0" i="0" lang="en-US" sz="2529" u="none" cap="none" strike="noStrike">
                <a:solidFill>
                  <a:srgbClr val="000000"/>
                </a:solidFill>
                <a:latin typeface="IBM Plex Sans Condensed"/>
                <a:ea typeface="IBM Plex Sans Condensed"/>
                <a:cs typeface="IBM Plex Sans Condensed"/>
                <a:sym typeface="IBM Plex Sans Condensed"/>
              </a:rPr>
              <a:t>1. </a:t>
            </a:r>
            <a:r>
              <a:rPr b="1" i="0" lang="en-US" sz="2529" u="none" cap="none" strike="noStrike">
                <a:solidFill>
                  <a:srgbClr val="000000"/>
                </a:solidFill>
                <a:latin typeface="IBM Plex Sans Condensed"/>
                <a:ea typeface="IBM Plex Sans Condensed"/>
                <a:cs typeface="IBM Plex Sans Condensed"/>
                <a:sym typeface="IBM Plex Sans Condensed"/>
              </a:rPr>
              <a:t>Personalisation:</a:t>
            </a:r>
            <a:r>
              <a:rPr b="0" i="0" lang="en-US" sz="2529" u="none" cap="none" strike="noStrike">
                <a:solidFill>
                  <a:srgbClr val="000000"/>
                </a:solidFill>
                <a:latin typeface="IBM Plex Sans Condensed"/>
                <a:ea typeface="IBM Plex Sans Condensed"/>
                <a:cs typeface="IBM Plex Sans Condensed"/>
                <a:sym typeface="IBM Plex Sans Condensed"/>
              </a:rPr>
              <a:t> Understanding what customers like and delivering tailored content.  </a:t>
            </a:r>
            <a:endParaRPr/>
          </a:p>
          <a:p>
            <a:pPr indent="0" lvl="0" marL="0" marR="0" rtl="0" algn="l">
              <a:lnSpc>
                <a:spcPct val="157018"/>
              </a:lnSpc>
              <a:spcBef>
                <a:spcPts val="0"/>
              </a:spcBef>
              <a:spcAft>
                <a:spcPts val="0"/>
              </a:spcAft>
              <a:buNone/>
            </a:pPr>
            <a:r>
              <a:t/>
            </a:r>
            <a:endParaRPr b="0" i="0" sz="252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7018"/>
              </a:lnSpc>
              <a:spcBef>
                <a:spcPts val="0"/>
              </a:spcBef>
              <a:spcAft>
                <a:spcPts val="0"/>
              </a:spcAft>
              <a:buNone/>
            </a:pPr>
            <a:r>
              <a:rPr b="0" i="0" lang="en-US" sz="2529" u="none" cap="none" strike="noStrike">
                <a:solidFill>
                  <a:srgbClr val="000000"/>
                </a:solidFill>
                <a:latin typeface="IBM Plex Sans Condensed"/>
                <a:ea typeface="IBM Plex Sans Condensed"/>
                <a:cs typeface="IBM Plex Sans Condensed"/>
                <a:sym typeface="IBM Plex Sans Condensed"/>
              </a:rPr>
              <a:t>2.</a:t>
            </a:r>
            <a:r>
              <a:rPr b="1" i="0" lang="en-US" sz="2529" u="none" cap="none" strike="noStrike">
                <a:solidFill>
                  <a:srgbClr val="000000"/>
                </a:solidFill>
                <a:latin typeface="IBM Plex Sans Condensed"/>
                <a:ea typeface="IBM Plex Sans Condensed"/>
                <a:cs typeface="IBM Plex Sans Condensed"/>
                <a:sym typeface="IBM Plex Sans Condensed"/>
              </a:rPr>
              <a:t>Customer Engagement:</a:t>
            </a:r>
            <a:r>
              <a:rPr b="0" i="0" lang="en-US" sz="2529" u="none" cap="none" strike="noStrike">
                <a:solidFill>
                  <a:srgbClr val="000000"/>
                </a:solidFill>
                <a:latin typeface="IBM Plex Sans Condensed"/>
                <a:ea typeface="IBM Plex Sans Condensed"/>
                <a:cs typeface="IBM Plex Sans Condensed"/>
                <a:sym typeface="IBM Plex Sans Condensed"/>
              </a:rPr>
              <a:t> Creating meaningful interactions for loyalty and emotional investment." </a:t>
            </a:r>
            <a:endParaRPr/>
          </a:p>
          <a:p>
            <a:pPr indent="0" lvl="0" marL="0" marR="0" rtl="0" algn="l">
              <a:lnSpc>
                <a:spcPct val="120798"/>
              </a:lnSpc>
              <a:spcBef>
                <a:spcPts val="0"/>
              </a:spcBef>
              <a:spcAft>
                <a:spcPts val="0"/>
              </a:spcAft>
              <a:buNone/>
            </a:pPr>
            <a:r>
              <a:t/>
            </a:r>
            <a:endParaRPr b="0" i="0" sz="252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20798"/>
              </a:lnSpc>
              <a:spcBef>
                <a:spcPts val="0"/>
              </a:spcBef>
              <a:spcAft>
                <a:spcPts val="0"/>
              </a:spcAft>
              <a:buNone/>
            </a:pPr>
            <a:r>
              <a:t/>
            </a:r>
            <a:endParaRPr b="0" i="0" sz="252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20798"/>
              </a:lnSpc>
              <a:spcBef>
                <a:spcPts val="0"/>
              </a:spcBef>
              <a:spcAft>
                <a:spcPts val="0"/>
              </a:spcAft>
              <a:buNone/>
            </a:pPr>
            <a:r>
              <a:t/>
            </a:r>
            <a:endParaRPr b="0" i="0" sz="252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05417"/>
              </a:lnSpc>
              <a:spcBef>
                <a:spcPts val="0"/>
              </a:spcBef>
              <a:spcAft>
                <a:spcPts val="0"/>
              </a:spcAft>
              <a:buNone/>
            </a:pPr>
            <a:r>
              <a:t/>
            </a:r>
            <a:endParaRPr b="0" i="0" sz="2529" u="none" cap="none" strike="noStrike">
              <a:solidFill>
                <a:srgbClr val="000000"/>
              </a:solidFill>
              <a:latin typeface="IBM Plex Sans Condensed"/>
              <a:ea typeface="IBM Plex Sans Condensed"/>
              <a:cs typeface="IBM Plex Sans Condensed"/>
              <a:sym typeface="IBM Plex Sans Condensed"/>
            </a:endParaRPr>
          </a:p>
        </p:txBody>
      </p:sp>
      <p:sp>
        <p:nvSpPr>
          <p:cNvPr id="131" name="Google Shape;131;p6"/>
          <p:cNvSpPr txBox="1"/>
          <p:nvPr/>
        </p:nvSpPr>
        <p:spPr>
          <a:xfrm>
            <a:off x="1217495" y="638175"/>
            <a:ext cx="6943982"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From Transactions to Relationships</a:t>
            </a:r>
            <a:endParaRPr/>
          </a:p>
        </p:txBody>
      </p:sp>
      <p:sp>
        <p:nvSpPr>
          <p:cNvPr id="132" name="Google Shape;132;p6"/>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38" name="Google Shape;138;p7"/>
          <p:cNvSpPr txBox="1"/>
          <p:nvPr/>
        </p:nvSpPr>
        <p:spPr>
          <a:xfrm>
            <a:off x="1254382" y="-139037"/>
            <a:ext cx="8098008" cy="824837"/>
          </a:xfrm>
          <a:prstGeom prst="rect">
            <a:avLst/>
          </a:prstGeom>
          <a:noFill/>
          <a:ln>
            <a:noFill/>
          </a:ln>
        </p:spPr>
        <p:txBody>
          <a:bodyPr anchorCtr="0" anchor="t" bIns="0" lIns="0" spcFirstLastPara="1" rIns="0" wrap="square" tIns="0">
            <a:spAutoFit/>
          </a:bodyPr>
          <a:lstStyle/>
          <a:p>
            <a:pPr indent="0" lvl="0" marL="0" marR="0" rtl="0" algn="l">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40000"/>
              </a:lnSpc>
              <a:spcBef>
                <a:spcPts val="0"/>
              </a:spcBef>
              <a:spcAft>
                <a:spcPts val="0"/>
              </a:spcAft>
              <a:buNone/>
            </a:pPr>
            <a:r>
              <a:rPr b="1" i="0" lang="en-US" sz="2400" u="none" cap="none" strike="noStrike">
                <a:solidFill>
                  <a:srgbClr val="000000"/>
                </a:solidFill>
                <a:latin typeface="IBM Plex Sans Condensed"/>
                <a:ea typeface="IBM Plex Sans Condensed"/>
                <a:cs typeface="IBM Plex Sans Condensed"/>
                <a:sym typeface="IBM Plex Sans Condensed"/>
              </a:rPr>
              <a:t>The Paradigm Shift</a:t>
            </a:r>
            <a:endParaRPr/>
          </a:p>
        </p:txBody>
      </p:sp>
      <p:sp>
        <p:nvSpPr>
          <p:cNvPr id="139" name="Google Shape;139;p7"/>
          <p:cNvSpPr txBox="1"/>
          <p:nvPr/>
        </p:nvSpPr>
        <p:spPr>
          <a:xfrm>
            <a:off x="1612766" y="2002379"/>
            <a:ext cx="7021933" cy="3398659"/>
          </a:xfrm>
          <a:prstGeom prst="rect">
            <a:avLst/>
          </a:prstGeom>
          <a:noFill/>
          <a:ln>
            <a:noFill/>
          </a:ln>
        </p:spPr>
        <p:txBody>
          <a:bodyPr anchorCtr="0" anchor="t" bIns="0" lIns="0" spcFirstLastPara="1" rIns="0" wrap="square" tIns="0">
            <a:spAutoFit/>
          </a:bodyPr>
          <a:lstStyle/>
          <a:p>
            <a:pPr indent="0" lvl="0" marL="0" marR="0" rtl="0" algn="l">
              <a:lnSpc>
                <a:spcPct val="200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7022"/>
              </a:lnSpc>
              <a:spcBef>
                <a:spcPts val="0"/>
              </a:spcBef>
              <a:spcAft>
                <a:spcPts val="0"/>
              </a:spcAft>
              <a:buNone/>
            </a:pPr>
            <a:r>
              <a:rPr b="0" i="0" lang="en-US" sz="2492" u="none" cap="none" strike="noStrike">
                <a:solidFill>
                  <a:srgbClr val="000000"/>
                </a:solidFill>
                <a:latin typeface="IBM Plex Sans Condensed"/>
                <a:ea typeface="IBM Plex Sans Condensed"/>
                <a:cs typeface="IBM Plex Sans Condensed"/>
                <a:sym typeface="IBM Plex Sans Condensed"/>
              </a:rPr>
              <a:t>"Brand Storytelling creates stories that make brands come alive and connect with people on an emotional level, going beyond simple business transactions."</a:t>
            </a:r>
            <a:endParaRPr/>
          </a:p>
          <a:p>
            <a:pPr indent="0" lvl="0" marL="0" marR="0" rtl="0" algn="l">
              <a:lnSpc>
                <a:spcPct val="120786"/>
              </a:lnSpc>
              <a:spcBef>
                <a:spcPts val="0"/>
              </a:spcBef>
              <a:spcAft>
                <a:spcPts val="0"/>
              </a:spcAft>
              <a:buNone/>
            </a:pPr>
            <a:r>
              <a:t/>
            </a:r>
            <a:endParaRPr b="0" i="0" sz="249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20786"/>
              </a:lnSpc>
              <a:spcBef>
                <a:spcPts val="0"/>
              </a:spcBef>
              <a:spcAft>
                <a:spcPts val="0"/>
              </a:spcAft>
              <a:buNone/>
            </a:pPr>
            <a:r>
              <a:t/>
            </a:r>
            <a:endParaRPr b="0" i="0" sz="249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20786"/>
              </a:lnSpc>
              <a:spcBef>
                <a:spcPts val="0"/>
              </a:spcBef>
              <a:spcAft>
                <a:spcPts val="0"/>
              </a:spcAft>
              <a:buNone/>
            </a:pPr>
            <a:r>
              <a:t/>
            </a:r>
            <a:endParaRPr b="0" i="0" sz="249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05377"/>
              </a:lnSpc>
              <a:spcBef>
                <a:spcPts val="0"/>
              </a:spcBef>
              <a:spcAft>
                <a:spcPts val="0"/>
              </a:spcAft>
              <a:buNone/>
            </a:pPr>
            <a:r>
              <a:t/>
            </a:r>
            <a:endParaRPr b="0" i="0" sz="2492" u="none" cap="none" strike="noStrike">
              <a:solidFill>
                <a:srgbClr val="000000"/>
              </a:solidFill>
              <a:latin typeface="IBM Plex Sans Condensed"/>
              <a:ea typeface="IBM Plex Sans Condensed"/>
              <a:cs typeface="IBM Plex Sans Condensed"/>
              <a:sym typeface="IBM Plex Sans Condensed"/>
            </a:endParaRPr>
          </a:p>
        </p:txBody>
      </p:sp>
      <p:sp>
        <p:nvSpPr>
          <p:cNvPr id="140" name="Google Shape;140;p7"/>
          <p:cNvSpPr txBox="1"/>
          <p:nvPr/>
        </p:nvSpPr>
        <p:spPr>
          <a:xfrm>
            <a:off x="1217495" y="628650"/>
            <a:ext cx="3589531"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Brand Storytelling</a:t>
            </a:r>
            <a:endParaRPr/>
          </a:p>
        </p:txBody>
      </p:sp>
      <p:sp>
        <p:nvSpPr>
          <p:cNvPr id="141" name="Google Shape;141;p7"/>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8"/>
          <p:cNvSpPr/>
          <p:nvPr/>
        </p:nvSpPr>
        <p:spPr>
          <a:xfrm>
            <a:off x="0" y="0"/>
            <a:ext cx="12192000" cy="6858000"/>
          </a:xfrm>
          <a:custGeom>
            <a:rect b="b" l="l" r="r" t="t"/>
            <a:pathLst>
              <a:path extrusionOk="0" h="6858000" w="12192000">
                <a:moveTo>
                  <a:pt x="0" y="0"/>
                </a:moveTo>
                <a:lnTo>
                  <a:pt x="12192000" y="0"/>
                </a:lnTo>
                <a:lnTo>
                  <a:pt x="12192000" y="6858000"/>
                </a:lnTo>
                <a:lnTo>
                  <a:pt x="0" y="6858000"/>
                </a:lnTo>
                <a:lnTo>
                  <a:pt x="0" y="0"/>
                </a:lnTo>
                <a:close/>
              </a:path>
            </a:pathLst>
          </a:custGeom>
          <a:blipFill rotWithShape="1">
            <a:blip r:embed="rId3">
              <a:alphaModFix/>
            </a:blip>
            <a:stretch>
              <a:fillRect b="0" l="0" r="0" t="0"/>
            </a:stretch>
          </a:blipFill>
          <a:ln>
            <a:noFill/>
          </a:ln>
        </p:spPr>
      </p:sp>
      <p:sp>
        <p:nvSpPr>
          <p:cNvPr id="147" name="Google Shape;147;p8"/>
          <p:cNvSpPr/>
          <p:nvPr/>
        </p:nvSpPr>
        <p:spPr>
          <a:xfrm>
            <a:off x="6977529" y="-365330"/>
            <a:ext cx="5057985" cy="2687055"/>
          </a:xfrm>
          <a:custGeom>
            <a:rect b="b" l="l" r="r" t="t"/>
            <a:pathLst>
              <a:path extrusionOk="0" h="2687055" w="5057985">
                <a:moveTo>
                  <a:pt x="0" y="0"/>
                </a:moveTo>
                <a:lnTo>
                  <a:pt x="5057985" y="0"/>
                </a:lnTo>
                <a:lnTo>
                  <a:pt x="5057985" y="2687055"/>
                </a:lnTo>
                <a:lnTo>
                  <a:pt x="0" y="2687055"/>
                </a:lnTo>
                <a:lnTo>
                  <a:pt x="0" y="0"/>
                </a:lnTo>
                <a:close/>
              </a:path>
            </a:pathLst>
          </a:custGeom>
          <a:blipFill rotWithShape="1">
            <a:blip r:embed="rId4">
              <a:alphaModFix/>
            </a:blip>
            <a:stretch>
              <a:fillRect b="0" l="0" r="0" t="0"/>
            </a:stretch>
          </a:blipFill>
          <a:ln>
            <a:noFill/>
          </a:ln>
        </p:spPr>
      </p:sp>
      <p:sp>
        <p:nvSpPr>
          <p:cNvPr id="148" name="Google Shape;148;p8"/>
          <p:cNvSpPr txBox="1"/>
          <p:nvPr/>
        </p:nvSpPr>
        <p:spPr>
          <a:xfrm>
            <a:off x="1254382" y="-139037"/>
            <a:ext cx="8098008" cy="824837"/>
          </a:xfrm>
          <a:prstGeom prst="rect">
            <a:avLst/>
          </a:prstGeom>
          <a:noFill/>
          <a:ln>
            <a:noFill/>
          </a:ln>
        </p:spPr>
        <p:txBody>
          <a:bodyPr anchorCtr="0" anchor="t" bIns="0" lIns="0" spcFirstLastPara="1" rIns="0" wrap="square" tIns="0">
            <a:spAutoFit/>
          </a:bodyPr>
          <a:lstStyle/>
          <a:p>
            <a:pPr indent="0" lvl="0" marL="0" marR="0" rtl="0" algn="l">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40000"/>
              </a:lnSpc>
              <a:spcBef>
                <a:spcPts val="0"/>
              </a:spcBef>
              <a:spcAft>
                <a:spcPts val="0"/>
              </a:spcAft>
              <a:buNone/>
            </a:pPr>
            <a:r>
              <a:rPr b="1" i="0" lang="en-US" sz="2400" u="none" cap="none" strike="noStrike">
                <a:solidFill>
                  <a:srgbClr val="000000"/>
                </a:solidFill>
                <a:latin typeface="IBM Plex Sans Condensed"/>
                <a:ea typeface="IBM Plex Sans Condensed"/>
                <a:cs typeface="IBM Plex Sans Condensed"/>
                <a:sym typeface="IBM Plex Sans Condensed"/>
              </a:rPr>
              <a:t>The Paradigm Shift</a:t>
            </a:r>
            <a:endParaRPr/>
          </a:p>
        </p:txBody>
      </p:sp>
      <p:sp>
        <p:nvSpPr>
          <p:cNvPr id="149" name="Google Shape;149;p8"/>
          <p:cNvSpPr txBox="1"/>
          <p:nvPr/>
        </p:nvSpPr>
        <p:spPr>
          <a:xfrm>
            <a:off x="7309835" y="-281912"/>
            <a:ext cx="5237700" cy="4824600"/>
          </a:xfrm>
          <a:prstGeom prst="rect">
            <a:avLst/>
          </a:prstGeom>
          <a:noFill/>
          <a:ln>
            <a:noFill/>
          </a:ln>
        </p:spPr>
        <p:txBody>
          <a:bodyPr anchorCtr="0" anchor="t" bIns="0" lIns="0" spcFirstLastPara="1" rIns="0" wrap="square" tIns="0">
            <a:spAutoFit/>
          </a:bodyPr>
          <a:lstStyle/>
          <a:p>
            <a:pPr indent="0" lvl="0" marL="0" marR="0" rtl="0" algn="l">
              <a:lnSpc>
                <a:spcPct val="201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6963"/>
              </a:lnSpc>
              <a:spcBef>
                <a:spcPts val="0"/>
              </a:spcBef>
              <a:spcAft>
                <a:spcPts val="0"/>
              </a:spcAft>
              <a:buNone/>
            </a:pPr>
            <a:r>
              <a:rPr b="0" i="0" lang="en-US" sz="2312" u="none" cap="none" strike="noStrike">
                <a:solidFill>
                  <a:srgbClr val="000000"/>
                </a:solidFill>
                <a:latin typeface="IBM Plex Sans Condensed"/>
                <a:ea typeface="IBM Plex Sans Condensed"/>
                <a:cs typeface="IBM Plex Sans Condensed"/>
                <a:sym typeface="IBM Plex Sans Condensed"/>
              </a:rPr>
              <a:t>At the core of brand storytelling is the ability to create a narrative arc that </a:t>
            </a:r>
            <a:endParaRPr b="0" i="0" sz="231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6963"/>
              </a:lnSpc>
              <a:spcBef>
                <a:spcPts val="0"/>
              </a:spcBef>
              <a:spcAft>
                <a:spcPts val="0"/>
              </a:spcAft>
              <a:buNone/>
            </a:pPr>
            <a:r>
              <a:rPr b="0" i="0" lang="en-US" sz="2312" u="none" cap="none" strike="noStrike">
                <a:solidFill>
                  <a:srgbClr val="000000"/>
                </a:solidFill>
                <a:latin typeface="IBM Plex Sans Condensed"/>
                <a:ea typeface="IBM Plex Sans Condensed"/>
                <a:cs typeface="IBM Plex Sans Condensed"/>
                <a:sym typeface="IBM Plex Sans Condensed"/>
              </a:rPr>
              <a:t>engages and captivates the audience.  </a:t>
            </a:r>
            <a:endParaRPr/>
          </a:p>
          <a:p>
            <a:pPr indent="0" lvl="0" marL="0" marR="0" rtl="0" algn="l">
              <a:lnSpc>
                <a:spcPct val="156963"/>
              </a:lnSpc>
              <a:spcBef>
                <a:spcPts val="0"/>
              </a:spcBef>
              <a:spcAft>
                <a:spcPts val="0"/>
              </a:spcAft>
              <a:buNone/>
            </a:pPr>
            <a:r>
              <a:t/>
            </a:r>
            <a:endParaRPr b="0" i="0" sz="231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6963"/>
              </a:lnSpc>
              <a:spcBef>
                <a:spcPts val="0"/>
              </a:spcBef>
              <a:spcAft>
                <a:spcPts val="0"/>
              </a:spcAft>
              <a:buNone/>
            </a:pPr>
            <a:r>
              <a:t/>
            </a:r>
            <a:endParaRPr b="0" i="0" sz="231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6963"/>
              </a:lnSpc>
              <a:spcBef>
                <a:spcPts val="0"/>
              </a:spcBef>
              <a:spcAft>
                <a:spcPts val="0"/>
              </a:spcAft>
              <a:buNone/>
            </a:pPr>
            <a:r>
              <a:t/>
            </a:r>
            <a:endParaRPr b="0" i="0" sz="231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56963"/>
              </a:lnSpc>
              <a:spcBef>
                <a:spcPts val="0"/>
              </a:spcBef>
              <a:spcAft>
                <a:spcPts val="0"/>
              </a:spcAft>
              <a:buNone/>
            </a:pPr>
            <a:r>
              <a:t/>
            </a:r>
            <a:endParaRPr b="0" i="0" sz="2312"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6980"/>
              </a:lnSpc>
              <a:spcBef>
                <a:spcPts val="0"/>
              </a:spcBef>
              <a:spcAft>
                <a:spcPts val="0"/>
              </a:spcAft>
              <a:buNone/>
            </a:pPr>
            <a:r>
              <a:t/>
            </a:r>
            <a:endParaRPr b="0" i="0" sz="2312" u="none" cap="none" strike="noStrike">
              <a:solidFill>
                <a:srgbClr val="000000"/>
              </a:solidFill>
              <a:latin typeface="IBM Plex Sans Condensed"/>
              <a:ea typeface="IBM Plex Sans Condensed"/>
              <a:cs typeface="IBM Plex Sans Condensed"/>
              <a:sym typeface="IBM Plex Sans Condensed"/>
            </a:endParaRPr>
          </a:p>
        </p:txBody>
      </p:sp>
      <p:sp>
        <p:nvSpPr>
          <p:cNvPr id="150" name="Google Shape;150;p8"/>
          <p:cNvSpPr txBox="1"/>
          <p:nvPr/>
        </p:nvSpPr>
        <p:spPr>
          <a:xfrm>
            <a:off x="1227020" y="628650"/>
            <a:ext cx="3589531"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Brand Storytelling</a:t>
            </a:r>
            <a:endParaRPr/>
          </a:p>
        </p:txBody>
      </p:sp>
      <p:sp>
        <p:nvSpPr>
          <p:cNvPr id="151" name="Google Shape;151;p8"/>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9"/>
          <p:cNvSpPr/>
          <p:nvPr/>
        </p:nvSpPr>
        <p:spPr>
          <a:xfrm>
            <a:off x="-126997" y="0"/>
            <a:ext cx="12318997" cy="6984997"/>
          </a:xfrm>
          <a:custGeom>
            <a:rect b="b" l="l" r="r" t="t"/>
            <a:pathLst>
              <a:path extrusionOk="0" h="6984997" w="12318997">
                <a:moveTo>
                  <a:pt x="0" y="0"/>
                </a:moveTo>
                <a:lnTo>
                  <a:pt x="12318997" y="0"/>
                </a:lnTo>
                <a:lnTo>
                  <a:pt x="12318997" y="6984997"/>
                </a:lnTo>
                <a:lnTo>
                  <a:pt x="0" y="6984997"/>
                </a:lnTo>
                <a:lnTo>
                  <a:pt x="0" y="0"/>
                </a:lnTo>
                <a:close/>
              </a:path>
            </a:pathLst>
          </a:custGeom>
          <a:blipFill rotWithShape="1">
            <a:blip r:embed="rId3">
              <a:alphaModFix/>
            </a:blip>
            <a:stretch>
              <a:fillRect b="0" l="0" r="0" t="0"/>
            </a:stretch>
          </a:blipFill>
          <a:ln>
            <a:noFill/>
          </a:ln>
        </p:spPr>
      </p:sp>
      <p:sp>
        <p:nvSpPr>
          <p:cNvPr id="157" name="Google Shape;157;p9"/>
          <p:cNvSpPr txBox="1"/>
          <p:nvPr/>
        </p:nvSpPr>
        <p:spPr>
          <a:xfrm>
            <a:off x="1311532" y="-139037"/>
            <a:ext cx="8098008" cy="824837"/>
          </a:xfrm>
          <a:prstGeom prst="rect">
            <a:avLst/>
          </a:prstGeom>
          <a:noFill/>
          <a:ln>
            <a:noFill/>
          </a:ln>
        </p:spPr>
        <p:txBody>
          <a:bodyPr anchorCtr="0" anchor="t" bIns="0" lIns="0" spcFirstLastPara="1" rIns="0" wrap="square" tIns="0">
            <a:spAutoFit/>
          </a:bodyPr>
          <a:lstStyle/>
          <a:p>
            <a:pPr indent="0" lvl="0" marL="0" marR="0" rtl="0" algn="l">
              <a:lnSpc>
                <a:spcPct val="18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40000"/>
              </a:lnSpc>
              <a:spcBef>
                <a:spcPts val="0"/>
              </a:spcBef>
              <a:spcAft>
                <a:spcPts val="0"/>
              </a:spcAft>
              <a:buNone/>
            </a:pPr>
            <a:r>
              <a:rPr b="1" i="0" lang="en-US" sz="2400" u="none" cap="none" strike="noStrike">
                <a:solidFill>
                  <a:srgbClr val="000000"/>
                </a:solidFill>
                <a:latin typeface="IBM Plex Sans Condensed"/>
                <a:ea typeface="IBM Plex Sans Condensed"/>
                <a:cs typeface="IBM Plex Sans Condensed"/>
                <a:sym typeface="IBM Plex Sans Condensed"/>
              </a:rPr>
              <a:t>The Paradigm Shift</a:t>
            </a:r>
            <a:endParaRPr/>
          </a:p>
        </p:txBody>
      </p:sp>
      <p:sp>
        <p:nvSpPr>
          <p:cNvPr id="158" name="Google Shape;158;p9"/>
          <p:cNvSpPr txBox="1"/>
          <p:nvPr/>
        </p:nvSpPr>
        <p:spPr>
          <a:xfrm>
            <a:off x="1641289" y="1092134"/>
            <a:ext cx="7324200" cy="6974700"/>
          </a:xfrm>
          <a:prstGeom prst="rect">
            <a:avLst/>
          </a:prstGeom>
          <a:noFill/>
          <a:ln>
            <a:noFill/>
          </a:ln>
        </p:spPr>
        <p:txBody>
          <a:bodyPr anchorCtr="0" anchor="t" bIns="0" lIns="0" spcFirstLastPara="1" rIns="0" wrap="square" tIns="0">
            <a:spAutoFit/>
          </a:bodyPr>
          <a:lstStyle/>
          <a:p>
            <a:pPr indent="0" lvl="0" marL="0" marR="0" rtl="0" algn="l">
              <a:lnSpc>
                <a:spcPct val="237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lnSpc>
                <a:spcPct val="178030"/>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1. Start with your brand's core values and mission. </a:t>
            </a:r>
            <a:endParaRPr/>
          </a:p>
          <a:p>
            <a:pPr indent="0" lvl="0" marL="0" marR="0" rtl="0" algn="l">
              <a:lnSpc>
                <a:spcPct val="178030"/>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2.Identify your target audience. </a:t>
            </a:r>
            <a:endParaRPr/>
          </a:p>
          <a:p>
            <a:pPr indent="0" lvl="0" marL="0" marR="0" rtl="0" algn="l">
              <a:lnSpc>
                <a:spcPct val="178030"/>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3.Use emotion to create a connection. </a:t>
            </a:r>
            <a:endParaRPr/>
          </a:p>
          <a:p>
            <a:pPr indent="0" lvl="0" marL="0" marR="0" rtl="0" algn="l">
              <a:lnSpc>
                <a:spcPct val="178030"/>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4.Keep it simple and focused. </a:t>
            </a:r>
            <a:endParaRPr/>
          </a:p>
          <a:p>
            <a:pPr indent="0" lvl="0" marL="0" marR="0" rtl="0" algn="l">
              <a:lnSpc>
                <a:spcPct val="178030"/>
              </a:lnSpc>
              <a:spcBef>
                <a:spcPts val="0"/>
              </a:spcBef>
              <a:spcAft>
                <a:spcPts val="0"/>
              </a:spcAft>
              <a:buNone/>
            </a:pPr>
            <a:r>
              <a:rPr b="0" i="0" lang="en-US" sz="2599" u="none" cap="none" strike="noStrike">
                <a:solidFill>
                  <a:srgbClr val="000000"/>
                </a:solidFill>
                <a:latin typeface="IBM Plex Sans Condensed"/>
                <a:ea typeface="IBM Plex Sans Condensed"/>
                <a:cs typeface="IBM Plex Sans Condensed"/>
                <a:sym typeface="IBM Plex Sans Condensed"/>
              </a:rPr>
              <a:t>5.Be authentic." </a:t>
            </a:r>
            <a:endParaRPr/>
          </a:p>
          <a:p>
            <a:pPr indent="0" lvl="0" marL="0" marR="0" rtl="0" algn="l">
              <a:lnSpc>
                <a:spcPct val="178030"/>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697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697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697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a:p>
            <a:pPr indent="0" lvl="0" marL="0" marR="0" rtl="0" algn="l">
              <a:lnSpc>
                <a:spcPct val="136975"/>
              </a:lnSpc>
              <a:spcBef>
                <a:spcPts val="0"/>
              </a:spcBef>
              <a:spcAft>
                <a:spcPts val="0"/>
              </a:spcAft>
              <a:buNone/>
            </a:pPr>
            <a:r>
              <a:t/>
            </a:r>
            <a:endParaRPr b="0" i="0" sz="2599" u="none" cap="none" strike="noStrike">
              <a:solidFill>
                <a:srgbClr val="000000"/>
              </a:solidFill>
              <a:latin typeface="IBM Plex Sans Condensed"/>
              <a:ea typeface="IBM Plex Sans Condensed"/>
              <a:cs typeface="IBM Plex Sans Condensed"/>
              <a:sym typeface="IBM Plex Sans Condensed"/>
            </a:endParaRPr>
          </a:p>
        </p:txBody>
      </p:sp>
      <p:sp>
        <p:nvSpPr>
          <p:cNvPr id="159" name="Google Shape;159;p9"/>
          <p:cNvSpPr txBox="1"/>
          <p:nvPr/>
        </p:nvSpPr>
        <p:spPr>
          <a:xfrm>
            <a:off x="-1595869" y="659739"/>
            <a:ext cx="9177390" cy="6228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3F7818"/>
                </a:solidFill>
                <a:latin typeface="IBM Plex Sans Condensed"/>
                <a:ea typeface="IBM Plex Sans Condensed"/>
                <a:cs typeface="IBM Plex Sans Condensed"/>
                <a:sym typeface="IBM Plex Sans Condensed"/>
              </a:rPr>
              <a:t>Story Telling Tips</a:t>
            </a:r>
            <a:endParaRPr/>
          </a:p>
        </p:txBody>
      </p:sp>
      <p:sp>
        <p:nvSpPr>
          <p:cNvPr id="160" name="Google Shape;160;p9"/>
          <p:cNvSpPr/>
          <p:nvPr/>
        </p:nvSpPr>
        <p:spPr>
          <a:xfrm>
            <a:off x="191442" y="6172200"/>
            <a:ext cx="2220838" cy="495062"/>
          </a:xfrm>
          <a:custGeom>
            <a:rect b="b" l="l" r="r" t="t"/>
            <a:pathLst>
              <a:path extrusionOk="0" h="495062" w="2220838">
                <a:moveTo>
                  <a:pt x="0" y="0"/>
                </a:moveTo>
                <a:lnTo>
                  <a:pt x="2220839" y="0"/>
                </a:lnTo>
                <a:lnTo>
                  <a:pt x="2220839" y="495062"/>
                </a:lnTo>
                <a:lnTo>
                  <a:pt x="0" y="495062"/>
                </a:lnTo>
                <a:lnTo>
                  <a:pt x="0" y="0"/>
                </a:lnTo>
                <a:close/>
              </a:path>
            </a:pathLst>
          </a:custGeom>
          <a:blipFill rotWithShape="1">
            <a:blip r:embed="rId4">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