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Trebuchet MS" charset="1" panose="020B0603020202020204"/>
      <p:regular r:id="rId22"/>
    </p:embeddedFont>
    <p:embeddedFont>
      <p:font typeface="IBM Plex Sans Condensed Bold" charset="1" panose="020B0806050203000203"/>
      <p:regular r:id="rId23"/>
    </p:embeddedFont>
    <p:embeddedFont>
      <p:font typeface="IBM Plex Sans Condensed" charset="1" panose="020B0506050203000203"/>
      <p:regular r:id="rId24"/>
    </p:embeddedFont>
    <p:embeddedFont>
      <p:font typeface="IBM Plex Sans Bold" charset="1" panose="020B0803050203000203"/>
      <p:regular r:id="rId25"/>
    </p:embeddedFont>
    <p:embeddedFont>
      <p:font typeface="Trebuchet MS Bold" charset="1" panose="020B07030202020202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32.png" Type="http://schemas.openxmlformats.org/officeDocument/2006/relationships/image"/><Relationship Id="rId12"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33.png" Type="http://schemas.openxmlformats.org/officeDocument/2006/relationships/image"/><Relationship Id="rId12" Target="../media/image34.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35.png" Type="http://schemas.openxmlformats.org/officeDocument/2006/relationships/image"/><Relationship Id="rId12"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36.png" Type="http://schemas.openxmlformats.org/officeDocument/2006/relationships/image"/><Relationship Id="rId12" Target="../media/image37.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2" Target="../media/image38.png" Type="http://schemas.openxmlformats.org/officeDocument/2006/relationships/image"/><Relationship Id="rId3" Target="../media/image39.svg" Type="http://schemas.openxmlformats.org/officeDocument/2006/relationships/image"/><Relationship Id="rId4" Target="../media/image40.png" Type="http://schemas.openxmlformats.org/officeDocument/2006/relationships/image"/><Relationship Id="rId5" Target="../media/image41.svg" Type="http://schemas.openxmlformats.org/officeDocument/2006/relationships/image"/><Relationship Id="rId6" Target="../media/image42.jpeg" Type="http://schemas.openxmlformats.org/officeDocument/2006/relationships/image"/><Relationship Id="rId7" Target="../media/image43.png" Type="http://schemas.openxmlformats.org/officeDocument/2006/relationships/image"/><Relationship Id="rId8" Target="../media/image44.svg" Type="http://schemas.openxmlformats.org/officeDocument/2006/relationships/image"/><Relationship Id="rId9" Target="../media/image10.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svg" Type="http://schemas.openxmlformats.org/officeDocument/2006/relationships/image"/><Relationship Id="rId12" Target="../media/image54.png" Type="http://schemas.openxmlformats.org/officeDocument/2006/relationships/image"/><Relationship Id="rId13" Target="../media/image55.svg" Type="http://schemas.openxmlformats.org/officeDocument/2006/relationships/image"/><Relationship Id="rId14" Target="../media/image56.png" Type="http://schemas.openxmlformats.org/officeDocument/2006/relationships/image"/><Relationship Id="rId15" Target="../media/image57.svg" Type="http://schemas.openxmlformats.org/officeDocument/2006/relationships/image"/><Relationship Id="rId16" Target="../media/image58.jpeg" Type="http://schemas.openxmlformats.org/officeDocument/2006/relationships/image"/><Relationship Id="rId17" Target="../media/image59.jpeg" Type="http://schemas.openxmlformats.org/officeDocument/2006/relationships/image"/><Relationship Id="rId18" Target="../media/image60.png" Type="http://schemas.openxmlformats.org/officeDocument/2006/relationships/image"/><Relationship Id="rId19" Target="../media/image61.png" Type="http://schemas.openxmlformats.org/officeDocument/2006/relationships/image"/><Relationship Id="rId2" Target="../media/image45.png" Type="http://schemas.openxmlformats.org/officeDocument/2006/relationships/image"/><Relationship Id="rId20" Target="../media/image62.svg" Type="http://schemas.openxmlformats.org/officeDocument/2006/relationships/image"/><Relationship Id="rId21" Target="../media/image63.png" Type="http://schemas.openxmlformats.org/officeDocument/2006/relationships/image"/><Relationship Id="rId3" Target="../media/image46.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media/image10.jpeg" Type="http://schemas.openxmlformats.org/officeDocument/2006/relationships/image"/><Relationship Id="rId7" Target="../media/image49.png" Type="http://schemas.openxmlformats.org/officeDocument/2006/relationships/image"/><Relationship Id="rId8" Target="../media/image50.svg" Type="http://schemas.openxmlformats.org/officeDocument/2006/relationships/image"/><Relationship Id="rId9" Target="../media/image5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0.jpeg" Type="http://schemas.openxmlformats.org/officeDocument/2006/relationships/image"/><Relationship Id="rId5"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0.jpeg" Type="http://schemas.openxmlformats.org/officeDocument/2006/relationships/image"/><Relationship Id="rId5"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23.png" Type="http://schemas.openxmlformats.org/officeDocument/2006/relationships/image"/><Relationship Id="rId12" Target="../media/image24.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25.png" Type="http://schemas.openxmlformats.org/officeDocument/2006/relationships/image"/><Relationship Id="rId12" Target="../media/image26.sv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10.jpeg" Type="http://schemas.openxmlformats.org/officeDocument/2006/relationships/image"/><Relationship Id="rId9" Target="../media/image2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jpeg" Type="http://schemas.openxmlformats.org/officeDocument/2006/relationships/image"/><Relationship Id="rId11" Target="../media/image28.png" Type="http://schemas.openxmlformats.org/officeDocument/2006/relationships/image"/><Relationship Id="rId12" Target="../media/image29.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95255"/>
            <a:ext cx="1459154" cy="8708774"/>
          </a:xfrm>
          <a:custGeom>
            <a:avLst/>
            <a:gdLst/>
            <a:ahLst/>
            <a:cxnLst/>
            <a:rect r="r" b="b" t="t" l="l"/>
            <a:pathLst>
              <a:path h="8708774" w="1459154">
                <a:moveTo>
                  <a:pt x="0" y="0"/>
                </a:moveTo>
                <a:lnTo>
                  <a:pt x="1459154" y="0"/>
                </a:lnTo>
                <a:lnTo>
                  <a:pt x="1459154" y="8708774"/>
                </a:lnTo>
                <a:lnTo>
                  <a:pt x="0" y="87087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76443" y="1891994"/>
            <a:ext cx="6487497" cy="6503013"/>
          </a:xfrm>
          <a:custGeom>
            <a:avLst/>
            <a:gdLst/>
            <a:ahLst/>
            <a:cxnLst/>
            <a:rect r="r" b="b" t="t" l="l"/>
            <a:pathLst>
              <a:path h="6503013" w="6487497">
                <a:moveTo>
                  <a:pt x="0" y="0"/>
                </a:moveTo>
                <a:lnTo>
                  <a:pt x="6487497" y="0"/>
                </a:lnTo>
                <a:lnTo>
                  <a:pt x="6487497" y="6503012"/>
                </a:lnTo>
                <a:lnTo>
                  <a:pt x="0" y="65030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244385" y="-190495"/>
            <a:ext cx="9336224" cy="10477495"/>
          </a:xfrm>
          <a:custGeom>
            <a:avLst/>
            <a:gdLst/>
            <a:ahLst/>
            <a:cxnLst/>
            <a:rect r="r" b="b" t="t" l="l"/>
            <a:pathLst>
              <a:path h="10477495" w="9336224">
                <a:moveTo>
                  <a:pt x="0" y="0"/>
                </a:moveTo>
                <a:lnTo>
                  <a:pt x="9336224" y="0"/>
                </a:lnTo>
                <a:lnTo>
                  <a:pt x="9336224" y="10477495"/>
                </a:lnTo>
                <a:lnTo>
                  <a:pt x="0" y="104774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934001" y="1882469"/>
            <a:ext cx="6487497" cy="6503013"/>
          </a:xfrm>
          <a:custGeom>
            <a:avLst/>
            <a:gdLst/>
            <a:ahLst/>
            <a:cxnLst/>
            <a:rect r="r" b="b" t="t" l="l"/>
            <a:pathLst>
              <a:path h="6503013" w="6487497">
                <a:moveTo>
                  <a:pt x="0" y="0"/>
                </a:moveTo>
                <a:lnTo>
                  <a:pt x="6487497" y="0"/>
                </a:lnTo>
                <a:lnTo>
                  <a:pt x="6487497" y="6503012"/>
                </a:lnTo>
                <a:lnTo>
                  <a:pt x="0" y="6503012"/>
                </a:lnTo>
                <a:lnTo>
                  <a:pt x="0" y="0"/>
                </a:lnTo>
                <a:close/>
              </a:path>
            </a:pathLst>
          </a:custGeom>
          <a:blipFill>
            <a:blip r:embed="rId8"/>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1"/>
            <a:stretch>
              <a:fillRect l="0" t="0" r="0" b="0"/>
            </a:stretch>
          </a:blipFill>
        </p:spPr>
      </p:sp>
      <p:sp>
        <p:nvSpPr>
          <p:cNvPr name="TextBox 8" id="8"/>
          <p:cNvSpPr txBox="true"/>
          <p:nvPr/>
        </p:nvSpPr>
        <p:spPr>
          <a:xfrm rot="0">
            <a:off x="8963025" y="4657745"/>
            <a:ext cx="8304360" cy="971509"/>
          </a:xfrm>
          <a:prstGeom prst="rect">
            <a:avLst/>
          </a:prstGeom>
        </p:spPr>
        <p:txBody>
          <a:bodyPr anchor="t" rtlCol="false" tIns="0" lIns="0" bIns="0" rIns="0">
            <a:spAutoFit/>
          </a:bodyPr>
          <a:lstStyle/>
          <a:p>
            <a:pPr algn="just">
              <a:lnSpc>
                <a:spcPts val="7679"/>
              </a:lnSpc>
            </a:pPr>
            <a:r>
              <a:rPr lang="en-US" sz="6399">
                <a:solidFill>
                  <a:srgbClr val="3F7818"/>
                </a:solidFill>
                <a:latin typeface="Trebuchet MS"/>
              </a:rPr>
              <a:t>PERSONAL BRANDING</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90495" y="4782664"/>
            <a:ext cx="8637122" cy="5648977"/>
          </a:xfrm>
          <a:custGeom>
            <a:avLst/>
            <a:gdLst/>
            <a:ahLst/>
            <a:cxnLst/>
            <a:rect r="r" b="b" t="t" l="l"/>
            <a:pathLst>
              <a:path h="5648977" w="8637122">
                <a:moveTo>
                  <a:pt x="0" y="0"/>
                </a:moveTo>
                <a:lnTo>
                  <a:pt x="8637122" y="0"/>
                </a:lnTo>
                <a:lnTo>
                  <a:pt x="8637122" y="5648978"/>
                </a:lnTo>
                <a:lnTo>
                  <a:pt x="0" y="564897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998831" y="-45853"/>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TextBox 7" id="7"/>
          <p:cNvSpPr txBox="true"/>
          <p:nvPr/>
        </p:nvSpPr>
        <p:spPr>
          <a:xfrm rot="0">
            <a:off x="7749356" y="2566978"/>
            <a:ext cx="7816639" cy="6691322"/>
          </a:xfrm>
          <a:prstGeom prst="rect">
            <a:avLst/>
          </a:prstGeom>
        </p:spPr>
        <p:txBody>
          <a:bodyPr anchor="t" rtlCol="false" tIns="0" lIns="0" bIns="0" rIns="0">
            <a:spAutoFit/>
          </a:bodyPr>
          <a:lstStyle/>
          <a:p>
            <a:pPr algn="l">
              <a:lnSpc>
                <a:spcPts val="8414"/>
              </a:lnSpc>
            </a:pPr>
            <a:r>
              <a:rPr lang="en-US" sz="4800" spc="24">
                <a:solidFill>
                  <a:srgbClr val="3F7818"/>
                </a:solidFill>
                <a:latin typeface="IBM Plex Sans Condensed Bold"/>
              </a:rPr>
              <a:t>Target Audience and Persona</a:t>
            </a:r>
          </a:p>
          <a:p>
            <a:pPr algn="just">
              <a:lnSpc>
                <a:spcPts val="4895"/>
              </a:lnSpc>
            </a:pPr>
            <a:r>
              <a:rPr lang="en-US" sz="3199" spc="15">
                <a:solidFill>
                  <a:srgbClr val="3F7818"/>
                </a:solidFill>
                <a:latin typeface="IBM Plex Sans Condensed"/>
              </a:rPr>
              <a:t>Identify and understand your target audience. Who are your ideal clients, customers, or employers? Create detailed personas that represent your ideal audience, including demographics, preferences, and pain points. </a:t>
            </a:r>
          </a:p>
          <a:p>
            <a:pPr algn="just">
              <a:lnSpc>
                <a:spcPts val="4895"/>
              </a:lnSpc>
            </a:pPr>
          </a:p>
          <a:p>
            <a:pPr algn="just">
              <a:lnSpc>
                <a:spcPts val="4895"/>
              </a:lnSpc>
            </a:pPr>
            <a:r>
              <a:rPr lang="en-US" sz="3199" spc="15">
                <a:solidFill>
                  <a:srgbClr val="3F7818"/>
                </a:solidFill>
                <a:latin typeface="IBM Plex Sans Condensed"/>
              </a:rPr>
              <a:t>Knowing your audience is crucial for tailoring your brand message effectively.</a:t>
            </a:r>
          </a:p>
          <a:p>
            <a:pPr algn="just">
              <a:lnSpc>
                <a:spcPts val="5609"/>
              </a:lnSpc>
            </a:pPr>
            <a:r>
              <a:rPr lang="en-US" sz="3199" spc="15">
                <a:solidFill>
                  <a:srgbClr val="3F7818"/>
                </a:solidFill>
                <a:latin typeface="IBM Plex Sans Condensed"/>
              </a:rPr>
              <a:t> </a:t>
            </a:r>
          </a:p>
        </p:txBody>
      </p:sp>
      <p:sp>
        <p:nvSpPr>
          <p:cNvPr name="Freeform 8" id="8"/>
          <p:cNvSpPr/>
          <p:nvPr/>
        </p:nvSpPr>
        <p:spPr>
          <a:xfrm flipH="false" flipV="false" rot="0">
            <a:off x="1237351" y="2732254"/>
            <a:ext cx="5781430" cy="5766977"/>
          </a:xfrm>
          <a:custGeom>
            <a:avLst/>
            <a:gdLst/>
            <a:ahLst/>
            <a:cxnLst/>
            <a:rect r="r" b="b" t="t" l="l"/>
            <a:pathLst>
              <a:path h="5766977" w="5781430">
                <a:moveTo>
                  <a:pt x="0" y="0"/>
                </a:moveTo>
                <a:lnTo>
                  <a:pt x="5781430" y="0"/>
                </a:lnTo>
                <a:lnTo>
                  <a:pt x="5781430" y="5766977"/>
                </a:lnTo>
                <a:lnTo>
                  <a:pt x="0" y="576697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1668821" y="1304893"/>
            <a:ext cx="13555612" cy="924817"/>
          </a:xfrm>
          <a:prstGeom prst="rect">
            <a:avLst/>
          </a:prstGeom>
        </p:spPr>
        <p:txBody>
          <a:bodyPr anchor="t" rtlCol="false" tIns="0" lIns="0" bIns="0" rIns="0">
            <a:spAutoFit/>
          </a:bodyPr>
          <a:lstStyle/>
          <a:p>
            <a:pPr algn="l">
              <a:lnSpc>
                <a:spcPts val="7559"/>
              </a:lnSpc>
            </a:pPr>
            <a:r>
              <a:rPr lang="en-US" sz="5400" spc="-64">
                <a:solidFill>
                  <a:srgbClr val="3F7818"/>
                </a:solidFill>
                <a:latin typeface="IBM Plex Sans Bold"/>
              </a:rPr>
              <a:t>Elements of a Professional Personal Brand</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950865" y="-9525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Freeform 7" id="7"/>
          <p:cNvSpPr/>
          <p:nvPr/>
        </p:nvSpPr>
        <p:spPr>
          <a:xfrm flipH="false" flipV="false" rot="0">
            <a:off x="1400904" y="2843297"/>
            <a:ext cx="5870416" cy="5554881"/>
          </a:xfrm>
          <a:custGeom>
            <a:avLst/>
            <a:gdLst/>
            <a:ahLst/>
            <a:cxnLst/>
            <a:rect r="r" b="b" t="t" l="l"/>
            <a:pathLst>
              <a:path h="5554881" w="5870416">
                <a:moveTo>
                  <a:pt x="0" y="0"/>
                </a:moveTo>
                <a:lnTo>
                  <a:pt x="5870416" y="0"/>
                </a:lnTo>
                <a:lnTo>
                  <a:pt x="5870416" y="5554882"/>
                </a:lnTo>
                <a:lnTo>
                  <a:pt x="0" y="5554882"/>
                </a:lnTo>
                <a:lnTo>
                  <a:pt x="0" y="0"/>
                </a:lnTo>
                <a:close/>
              </a:path>
            </a:pathLst>
          </a:custGeom>
          <a:blipFill>
            <a:blip r:embed="rId11"/>
            <a:stretch>
              <a:fillRect l="0" t="0" r="0" b="0"/>
            </a:stretch>
          </a:blipFill>
        </p:spPr>
      </p:sp>
      <p:sp>
        <p:nvSpPr>
          <p:cNvPr name="TextBox 8" id="8"/>
          <p:cNvSpPr txBox="true"/>
          <p:nvPr/>
        </p:nvSpPr>
        <p:spPr>
          <a:xfrm rot="0">
            <a:off x="7908624" y="2233453"/>
            <a:ext cx="7714521" cy="6767089"/>
          </a:xfrm>
          <a:prstGeom prst="rect">
            <a:avLst/>
          </a:prstGeom>
        </p:spPr>
        <p:txBody>
          <a:bodyPr anchor="t" rtlCol="false" tIns="0" lIns="0" bIns="0" rIns="0">
            <a:spAutoFit/>
          </a:bodyPr>
          <a:lstStyle/>
          <a:p>
            <a:pPr algn="l">
              <a:lnSpc>
                <a:spcPts val="8414"/>
              </a:lnSpc>
            </a:pPr>
            <a:r>
              <a:rPr lang="en-US" sz="4800" spc="24">
                <a:solidFill>
                  <a:srgbClr val="3F7818"/>
                </a:solidFill>
                <a:latin typeface="IBM Plex Sans Condensed Bold"/>
              </a:rPr>
              <a:t>Unique Selling Proposition </a:t>
            </a:r>
          </a:p>
          <a:p>
            <a:pPr algn="just">
              <a:lnSpc>
                <a:spcPts val="4991"/>
              </a:lnSpc>
            </a:pPr>
            <a:r>
              <a:rPr lang="en-US" sz="3199" spc="15">
                <a:solidFill>
                  <a:srgbClr val="3F7818"/>
                </a:solidFill>
                <a:latin typeface="IBM Plex Sans Condensed"/>
              </a:rPr>
              <a:t>Determine your Unique Selling Proposition. What sets you apart from others in your field? Define your strengths, expertise, and the specific value you bring to your target audience. </a:t>
            </a:r>
          </a:p>
          <a:p>
            <a:pPr algn="just">
              <a:lnSpc>
                <a:spcPts val="4991"/>
              </a:lnSpc>
            </a:pPr>
          </a:p>
          <a:p>
            <a:pPr algn="just">
              <a:lnSpc>
                <a:spcPts val="4991"/>
              </a:lnSpc>
            </a:pPr>
            <a:r>
              <a:rPr lang="en-US" sz="3199" spc="15">
                <a:solidFill>
                  <a:srgbClr val="3F7818"/>
                </a:solidFill>
                <a:latin typeface="IBM Plex Sans Condensed"/>
              </a:rPr>
              <a:t>Your USP should be a clear and compelling reason for others to choose you.</a:t>
            </a:r>
          </a:p>
          <a:p>
            <a:pPr algn="just">
              <a:lnSpc>
                <a:spcPts val="5609"/>
              </a:lnSpc>
            </a:pPr>
          </a:p>
        </p:txBody>
      </p:sp>
      <p:sp>
        <p:nvSpPr>
          <p:cNvPr name="TextBox 9" id="9"/>
          <p:cNvSpPr txBox="true"/>
          <p:nvPr/>
        </p:nvSpPr>
        <p:spPr>
          <a:xfrm rot="0">
            <a:off x="1668821" y="1175287"/>
            <a:ext cx="13555612" cy="924817"/>
          </a:xfrm>
          <a:prstGeom prst="rect">
            <a:avLst/>
          </a:prstGeom>
        </p:spPr>
        <p:txBody>
          <a:bodyPr anchor="t" rtlCol="false" tIns="0" lIns="0" bIns="0" rIns="0">
            <a:spAutoFit/>
          </a:bodyPr>
          <a:lstStyle/>
          <a:p>
            <a:pPr algn="l">
              <a:lnSpc>
                <a:spcPts val="7559"/>
              </a:lnSpc>
            </a:pPr>
            <a:r>
              <a:rPr lang="en-US" sz="5400" spc="-64">
                <a:solidFill>
                  <a:srgbClr val="3F7818"/>
                </a:solidFill>
                <a:latin typeface="IBM Plex Sans Bold"/>
              </a:rPr>
              <a:t>Elements of a Professional Personal Brand</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2"/>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223851" y="-95255"/>
            <a:ext cx="7344561" cy="10477495"/>
          </a:xfrm>
          <a:custGeom>
            <a:avLst/>
            <a:gdLst/>
            <a:ahLst/>
            <a:cxnLst/>
            <a:rect r="r" b="b" t="t" l="l"/>
            <a:pathLst>
              <a:path h="10477495" w="7344561">
                <a:moveTo>
                  <a:pt x="0" y="0"/>
                </a:moveTo>
                <a:lnTo>
                  <a:pt x="7344560" y="0"/>
                </a:lnTo>
                <a:lnTo>
                  <a:pt x="7344560"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TextBox 7" id="7"/>
          <p:cNvSpPr txBox="true"/>
          <p:nvPr/>
        </p:nvSpPr>
        <p:spPr>
          <a:xfrm rot="0">
            <a:off x="7610979" y="2467205"/>
            <a:ext cx="8285152" cy="7090370"/>
          </a:xfrm>
          <a:prstGeom prst="rect">
            <a:avLst/>
          </a:prstGeom>
        </p:spPr>
        <p:txBody>
          <a:bodyPr anchor="t" rtlCol="false" tIns="0" lIns="0" bIns="0" rIns="0">
            <a:spAutoFit/>
          </a:bodyPr>
          <a:lstStyle/>
          <a:p>
            <a:pPr algn="l">
              <a:lnSpc>
                <a:spcPts val="7344"/>
              </a:lnSpc>
            </a:pPr>
            <a:r>
              <a:rPr lang="en-US" sz="4800" spc="24">
                <a:solidFill>
                  <a:srgbClr val="3F7818"/>
                </a:solidFill>
                <a:latin typeface="IBM Plex Sans Condensed Bold"/>
              </a:rPr>
              <a:t>Brand Communication Strategy</a:t>
            </a:r>
          </a:p>
          <a:p>
            <a:pPr algn="just">
              <a:lnSpc>
                <a:spcPts val="4895"/>
              </a:lnSpc>
            </a:pPr>
            <a:r>
              <a:rPr lang="en-US" sz="3199" spc="15">
                <a:solidFill>
                  <a:srgbClr val="3F7818"/>
                </a:solidFill>
                <a:latin typeface="IBM Plex Sans Condensed"/>
              </a:rPr>
              <a:t>Develop a consistent brand message and communication strategy. This includes your elevator pitch, tagline, and key messaging points. </a:t>
            </a:r>
          </a:p>
          <a:p>
            <a:pPr algn="just">
              <a:lnSpc>
                <a:spcPts val="4895"/>
              </a:lnSpc>
            </a:pPr>
          </a:p>
          <a:p>
            <a:pPr algn="just">
              <a:lnSpc>
                <a:spcPts val="4895"/>
              </a:lnSpc>
            </a:pPr>
            <a:r>
              <a:rPr lang="en-US" sz="3199" spc="15">
                <a:solidFill>
                  <a:srgbClr val="3F7818"/>
                </a:solidFill>
                <a:latin typeface="IBM Plex Sans Condensed"/>
              </a:rPr>
              <a:t>Decide how and where you will communicate your brand message, whether through your website, social media, networking events, or other channels.</a:t>
            </a:r>
          </a:p>
          <a:p>
            <a:pPr algn="just">
              <a:lnSpc>
                <a:spcPts val="4895"/>
              </a:lnSpc>
            </a:pPr>
          </a:p>
          <a:p>
            <a:pPr algn="just">
              <a:lnSpc>
                <a:spcPts val="4895"/>
              </a:lnSpc>
            </a:pPr>
            <a:r>
              <a:rPr lang="en-US" sz="3199" spc="15">
                <a:solidFill>
                  <a:srgbClr val="3F7818"/>
                </a:solidFill>
                <a:latin typeface="IBM Plex Sans Condensed"/>
              </a:rPr>
              <a:t> </a:t>
            </a:r>
          </a:p>
        </p:txBody>
      </p:sp>
      <p:sp>
        <p:nvSpPr>
          <p:cNvPr name="Freeform 8" id="8"/>
          <p:cNvSpPr/>
          <p:nvPr/>
        </p:nvSpPr>
        <p:spPr>
          <a:xfrm flipH="false" flipV="false" rot="0">
            <a:off x="1420208" y="3126557"/>
            <a:ext cx="5606196" cy="4625112"/>
          </a:xfrm>
          <a:custGeom>
            <a:avLst/>
            <a:gdLst/>
            <a:ahLst/>
            <a:cxnLst/>
            <a:rect r="r" b="b" t="t" l="l"/>
            <a:pathLst>
              <a:path h="4625112" w="5606196">
                <a:moveTo>
                  <a:pt x="0" y="0"/>
                </a:moveTo>
                <a:lnTo>
                  <a:pt x="5606196" y="0"/>
                </a:lnTo>
                <a:lnTo>
                  <a:pt x="5606196" y="4625112"/>
                </a:lnTo>
                <a:lnTo>
                  <a:pt x="0" y="462511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2340519" y="1327347"/>
            <a:ext cx="13555612"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Elements of a Professional Personal Brand</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223851" y="-95255"/>
            <a:ext cx="7344561" cy="10477495"/>
          </a:xfrm>
          <a:custGeom>
            <a:avLst/>
            <a:gdLst/>
            <a:ahLst/>
            <a:cxnLst/>
            <a:rect r="r" b="b" t="t" l="l"/>
            <a:pathLst>
              <a:path h="10477495" w="7344561">
                <a:moveTo>
                  <a:pt x="0" y="0"/>
                </a:moveTo>
                <a:lnTo>
                  <a:pt x="7344560" y="0"/>
                </a:lnTo>
                <a:lnTo>
                  <a:pt x="7344560"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Freeform 7" id="7"/>
          <p:cNvSpPr/>
          <p:nvPr/>
        </p:nvSpPr>
        <p:spPr>
          <a:xfrm flipH="false" flipV="false" rot="0">
            <a:off x="1429479" y="2713572"/>
            <a:ext cx="5026444" cy="5728142"/>
          </a:xfrm>
          <a:custGeom>
            <a:avLst/>
            <a:gdLst/>
            <a:ahLst/>
            <a:cxnLst/>
            <a:rect r="r" b="b" t="t" l="l"/>
            <a:pathLst>
              <a:path h="5728142" w="5026444">
                <a:moveTo>
                  <a:pt x="0" y="0"/>
                </a:moveTo>
                <a:lnTo>
                  <a:pt x="5026444" y="0"/>
                </a:lnTo>
                <a:lnTo>
                  <a:pt x="5026444" y="5728142"/>
                </a:lnTo>
                <a:lnTo>
                  <a:pt x="0" y="5728142"/>
                </a:lnTo>
                <a:lnTo>
                  <a:pt x="0" y="0"/>
                </a:lnTo>
                <a:close/>
              </a:path>
            </a:pathLst>
          </a:custGeom>
          <a:blipFill>
            <a:blip r:embed="rId11"/>
            <a:stretch>
              <a:fillRect l="0" t="0" r="0" b="0"/>
            </a:stretch>
          </a:blipFill>
        </p:spPr>
      </p:sp>
      <p:sp>
        <p:nvSpPr>
          <p:cNvPr name="TextBox 8" id="8"/>
          <p:cNvSpPr txBox="true"/>
          <p:nvPr/>
        </p:nvSpPr>
        <p:spPr>
          <a:xfrm rot="0">
            <a:off x="7610979" y="2346536"/>
            <a:ext cx="8285152" cy="7709495"/>
          </a:xfrm>
          <a:prstGeom prst="rect">
            <a:avLst/>
          </a:prstGeom>
        </p:spPr>
        <p:txBody>
          <a:bodyPr anchor="t" rtlCol="false" tIns="0" lIns="0" bIns="0" rIns="0">
            <a:spAutoFit/>
          </a:bodyPr>
          <a:lstStyle/>
          <a:p>
            <a:pPr algn="l">
              <a:lnSpc>
                <a:spcPts val="7344"/>
              </a:lnSpc>
            </a:pPr>
            <a:r>
              <a:rPr lang="en-US" sz="4800" spc="24">
                <a:solidFill>
                  <a:srgbClr val="3F7818"/>
                </a:solidFill>
                <a:latin typeface="IBM Plex Sans Condensed Bold"/>
              </a:rPr>
              <a:t>Actionable Plan</a:t>
            </a:r>
          </a:p>
          <a:p>
            <a:pPr algn="just">
              <a:lnSpc>
                <a:spcPts val="4895"/>
              </a:lnSpc>
            </a:pPr>
            <a:r>
              <a:rPr lang="en-US" sz="3199" spc="15">
                <a:solidFill>
                  <a:srgbClr val="3F7818"/>
                </a:solidFill>
                <a:latin typeface="IBM Plex Sans Condensed"/>
              </a:rPr>
              <a:t>Create a strategic action plan with specific, measurable, attainable, relevant, and time-bound (SMART) goals. Outline the steps and activities you'll undertake to build and maintain your personal brand. </a:t>
            </a:r>
          </a:p>
          <a:p>
            <a:pPr algn="just">
              <a:lnSpc>
                <a:spcPts val="4895"/>
              </a:lnSpc>
            </a:pPr>
          </a:p>
          <a:p>
            <a:pPr algn="just">
              <a:lnSpc>
                <a:spcPts val="4895"/>
              </a:lnSpc>
            </a:pPr>
            <a:r>
              <a:rPr lang="en-US" sz="3199" spc="15">
                <a:solidFill>
                  <a:srgbClr val="3F7818"/>
                </a:solidFill>
                <a:latin typeface="IBM Plex Sans Condensed"/>
              </a:rPr>
              <a:t>Set a timeline for achieving milestones and regularly review and adjust your plan as needed.</a:t>
            </a:r>
          </a:p>
          <a:p>
            <a:pPr algn="just">
              <a:lnSpc>
                <a:spcPts val="4895"/>
              </a:lnSpc>
            </a:pPr>
          </a:p>
          <a:p>
            <a:pPr algn="just">
              <a:lnSpc>
                <a:spcPts val="4895"/>
              </a:lnSpc>
            </a:pPr>
          </a:p>
          <a:p>
            <a:pPr algn="just">
              <a:lnSpc>
                <a:spcPts val="4895"/>
              </a:lnSpc>
            </a:pPr>
            <a:r>
              <a:rPr lang="en-US" sz="3199" spc="15">
                <a:solidFill>
                  <a:srgbClr val="3F7818"/>
                </a:solidFill>
                <a:latin typeface="IBM Plex Sans Condensed"/>
              </a:rPr>
              <a:t> </a:t>
            </a:r>
          </a:p>
        </p:txBody>
      </p:sp>
      <p:sp>
        <p:nvSpPr>
          <p:cNvPr name="TextBox 9" id="9"/>
          <p:cNvSpPr txBox="true"/>
          <p:nvPr/>
        </p:nvSpPr>
        <p:spPr>
          <a:xfrm rot="0">
            <a:off x="1251231" y="1286887"/>
            <a:ext cx="13555612"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Elements of a Professional Personal Brand</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2"/>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701232" y="-95248"/>
            <a:ext cx="7344561" cy="10477495"/>
          </a:xfrm>
          <a:custGeom>
            <a:avLst/>
            <a:gdLst/>
            <a:ahLst/>
            <a:cxnLst/>
            <a:rect r="r" b="b" t="t" l="l"/>
            <a:pathLst>
              <a:path h="10477495" w="7344561">
                <a:moveTo>
                  <a:pt x="0" y="0"/>
                </a:moveTo>
                <a:lnTo>
                  <a:pt x="7344561" y="0"/>
                </a:lnTo>
                <a:lnTo>
                  <a:pt x="7344561" y="10477496"/>
                </a:lnTo>
                <a:lnTo>
                  <a:pt x="0" y="104774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Freeform 7" id="7"/>
          <p:cNvSpPr/>
          <p:nvPr/>
        </p:nvSpPr>
        <p:spPr>
          <a:xfrm flipH="false" flipV="false" rot="0">
            <a:off x="1826243" y="2923578"/>
            <a:ext cx="5474440" cy="5780315"/>
          </a:xfrm>
          <a:custGeom>
            <a:avLst/>
            <a:gdLst/>
            <a:ahLst/>
            <a:cxnLst/>
            <a:rect r="r" b="b" t="t" l="l"/>
            <a:pathLst>
              <a:path h="5780315" w="5474440">
                <a:moveTo>
                  <a:pt x="0" y="0"/>
                </a:moveTo>
                <a:lnTo>
                  <a:pt x="5474439" y="0"/>
                </a:lnTo>
                <a:lnTo>
                  <a:pt x="5474439" y="5780315"/>
                </a:lnTo>
                <a:lnTo>
                  <a:pt x="0" y="578031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2055220" y="730910"/>
            <a:ext cx="14177560" cy="844550"/>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Value of your personal brandin the Gig Economy</a:t>
            </a:r>
          </a:p>
        </p:txBody>
      </p:sp>
      <p:sp>
        <p:nvSpPr>
          <p:cNvPr name="TextBox 9" id="9"/>
          <p:cNvSpPr txBox="true"/>
          <p:nvPr/>
        </p:nvSpPr>
        <p:spPr>
          <a:xfrm rot="0">
            <a:off x="2315266" y="1586218"/>
            <a:ext cx="14944034" cy="661086"/>
          </a:xfrm>
          <a:prstGeom prst="rect">
            <a:avLst/>
          </a:prstGeom>
        </p:spPr>
        <p:txBody>
          <a:bodyPr anchor="t" rtlCol="false" tIns="0" lIns="0" bIns="0" rIns="0">
            <a:spAutoFit/>
          </a:bodyPr>
          <a:lstStyle/>
          <a:p>
            <a:pPr algn="l">
              <a:lnSpc>
                <a:spcPts val="5609"/>
              </a:lnSpc>
              <a:spcBef>
                <a:spcPct val="0"/>
              </a:spcBef>
            </a:pPr>
            <a:r>
              <a:rPr lang="en-US" sz="3200" spc="16">
                <a:solidFill>
                  <a:srgbClr val="000000"/>
                </a:solidFill>
                <a:latin typeface="IBM Plex Sans Condensed"/>
              </a:rPr>
              <a:t>A</a:t>
            </a:r>
            <a:r>
              <a:rPr lang="en-US" sz="3200" spc="16">
                <a:solidFill>
                  <a:srgbClr val="000000"/>
                </a:solidFill>
                <a:latin typeface="IBM Plex Sans Condensed"/>
              </a:rPr>
              <a:t> personal brand conveys your expertise, reliability, and authenticity.</a:t>
            </a:r>
          </a:p>
        </p:txBody>
      </p:sp>
      <p:sp>
        <p:nvSpPr>
          <p:cNvPr name="TextBox 10" id="10"/>
          <p:cNvSpPr txBox="true"/>
          <p:nvPr/>
        </p:nvSpPr>
        <p:spPr>
          <a:xfrm rot="0">
            <a:off x="8661947" y="3886800"/>
            <a:ext cx="6577836" cy="3739571"/>
          </a:xfrm>
          <a:prstGeom prst="rect">
            <a:avLst/>
          </a:prstGeom>
        </p:spPr>
        <p:txBody>
          <a:bodyPr anchor="t" rtlCol="false" tIns="0" lIns="0" bIns="0" rIns="0">
            <a:spAutoFit/>
          </a:bodyPr>
          <a:lstStyle/>
          <a:p>
            <a:pPr algn="just">
              <a:lnSpc>
                <a:spcPts val="4992"/>
              </a:lnSpc>
            </a:pPr>
            <a:r>
              <a:rPr lang="en-US" sz="3200" spc="-38">
                <a:solidFill>
                  <a:srgbClr val="3F7818"/>
                </a:solidFill>
                <a:latin typeface="IBM Plex Sans Condensed Bold"/>
              </a:rPr>
              <a:t>A well-crafted personal brand positions you as a credible and trustworthy professional, crucial in a gig economy where transactions often occur between individuals or small businesses.</a:t>
            </a:r>
          </a:p>
        </p:txBody>
      </p:sp>
      <p:sp>
        <p:nvSpPr>
          <p:cNvPr name="Freeform 11" id="11"/>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190495"/>
            <a:ext cx="8142218" cy="10477495"/>
          </a:xfrm>
          <a:custGeom>
            <a:avLst/>
            <a:gdLst/>
            <a:ahLst/>
            <a:cxnLst/>
            <a:rect r="r" b="b" t="t" l="l"/>
            <a:pathLst>
              <a:path h="10477495" w="8142218">
                <a:moveTo>
                  <a:pt x="0" y="0"/>
                </a:moveTo>
                <a:lnTo>
                  <a:pt x="8142218" y="0"/>
                </a:lnTo>
                <a:lnTo>
                  <a:pt x="8142218"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960295" y="-302752"/>
            <a:ext cx="10188645" cy="10477495"/>
          </a:xfrm>
          <a:custGeom>
            <a:avLst/>
            <a:gdLst/>
            <a:ahLst/>
            <a:cxnLst/>
            <a:rect r="r" b="b" t="t" l="l"/>
            <a:pathLst>
              <a:path h="10477495" w="10188645">
                <a:moveTo>
                  <a:pt x="0" y="0"/>
                </a:moveTo>
                <a:lnTo>
                  <a:pt x="10188645" y="0"/>
                </a:lnTo>
                <a:lnTo>
                  <a:pt x="10188645" y="10477495"/>
                </a:lnTo>
                <a:lnTo>
                  <a:pt x="0" y="104774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911120" y="1523766"/>
            <a:ext cx="7299005" cy="5381230"/>
          </a:xfrm>
          <a:custGeom>
            <a:avLst/>
            <a:gdLst/>
            <a:ahLst/>
            <a:cxnLst/>
            <a:rect r="r" b="b" t="t" l="l"/>
            <a:pathLst>
              <a:path h="5381230" w="7299005">
                <a:moveTo>
                  <a:pt x="0" y="0"/>
                </a:moveTo>
                <a:lnTo>
                  <a:pt x="7299005" y="0"/>
                </a:lnTo>
                <a:lnTo>
                  <a:pt x="7299005" y="5381230"/>
                </a:lnTo>
                <a:lnTo>
                  <a:pt x="0" y="5381230"/>
                </a:lnTo>
                <a:lnTo>
                  <a:pt x="0" y="0"/>
                </a:lnTo>
                <a:close/>
              </a:path>
            </a:pathLst>
          </a:custGeom>
          <a:blipFill>
            <a:blip r:embed="rId6"/>
            <a:stretch>
              <a:fillRect l="-7600" t="-9370" r="-23550" b="-9369"/>
            </a:stretch>
          </a:blipFill>
        </p:spPr>
      </p:sp>
      <p:sp>
        <p:nvSpPr>
          <p:cNvPr name="Freeform 5" id="5"/>
          <p:cNvSpPr/>
          <p:nvPr/>
        </p:nvSpPr>
        <p:spPr>
          <a:xfrm flipH="false" flipV="false" rot="0">
            <a:off x="-95255" y="9195349"/>
            <a:ext cx="3630925" cy="979394"/>
          </a:xfrm>
          <a:custGeom>
            <a:avLst/>
            <a:gdLst/>
            <a:ahLst/>
            <a:cxnLst/>
            <a:rect r="r" b="b" t="t" l="l"/>
            <a:pathLst>
              <a:path h="979394" w="3630925">
                <a:moveTo>
                  <a:pt x="0" y="0"/>
                </a:moveTo>
                <a:lnTo>
                  <a:pt x="3630925" y="0"/>
                </a:lnTo>
                <a:lnTo>
                  <a:pt x="3630925" y="979394"/>
                </a:lnTo>
                <a:lnTo>
                  <a:pt x="0" y="97939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9"/>
            <a:stretch>
              <a:fillRect l="0" t="0" r="0" b="0"/>
            </a:stretch>
          </a:blipFill>
        </p:spPr>
      </p:sp>
      <p:sp>
        <p:nvSpPr>
          <p:cNvPr name="TextBox 7" id="7"/>
          <p:cNvSpPr txBox="true"/>
          <p:nvPr/>
        </p:nvSpPr>
        <p:spPr>
          <a:xfrm rot="0">
            <a:off x="1826243" y="4048197"/>
            <a:ext cx="6581742" cy="1766072"/>
          </a:xfrm>
          <a:prstGeom prst="rect">
            <a:avLst/>
          </a:prstGeom>
        </p:spPr>
        <p:txBody>
          <a:bodyPr anchor="t" rtlCol="false" tIns="0" lIns="0" bIns="0" rIns="0">
            <a:spAutoFit/>
          </a:bodyPr>
          <a:lstStyle/>
          <a:p>
            <a:pPr algn="l">
              <a:lnSpc>
                <a:spcPts val="6947"/>
              </a:lnSpc>
            </a:pPr>
            <a:r>
              <a:rPr lang="en-US" sz="5789">
                <a:solidFill>
                  <a:srgbClr val="3F7818"/>
                </a:solidFill>
                <a:latin typeface="Trebuchet MS Bold"/>
              </a:rPr>
              <a:t>VISIT OUR WEBSITE</a:t>
            </a:r>
          </a:p>
          <a:p>
            <a:pPr algn="l">
              <a:lnSpc>
                <a:spcPts val="6947"/>
              </a:lnSpc>
            </a:pPr>
            <a:r>
              <a:rPr lang="en-US" sz="5789">
                <a:solidFill>
                  <a:srgbClr val="3F7818"/>
                </a:solidFill>
                <a:latin typeface="Trebuchet MS Bold"/>
              </a:rPr>
              <a:t>giggersproject.eu</a:t>
            </a:r>
          </a:p>
        </p:txBody>
      </p:sp>
      <p:sp>
        <p:nvSpPr>
          <p:cNvPr name="Freeform 8" id="8"/>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0"/>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5924555"/>
            <a:ext cx="3489965" cy="4457700"/>
          </a:xfrm>
          <a:custGeom>
            <a:avLst/>
            <a:gdLst/>
            <a:ahLst/>
            <a:cxnLst/>
            <a:rect r="r" b="b" t="t" l="l"/>
            <a:pathLst>
              <a:path h="4457700" w="3489965">
                <a:moveTo>
                  <a:pt x="0" y="0"/>
                </a:moveTo>
                <a:lnTo>
                  <a:pt x="3489965" y="0"/>
                </a:lnTo>
                <a:lnTo>
                  <a:pt x="3489965" y="4457700"/>
                </a:lnTo>
                <a:lnTo>
                  <a:pt x="0" y="44577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682274" y="-95255"/>
            <a:ext cx="10700966" cy="10477495"/>
          </a:xfrm>
          <a:custGeom>
            <a:avLst/>
            <a:gdLst/>
            <a:ahLst/>
            <a:cxnLst/>
            <a:rect r="r" b="b" t="t" l="l"/>
            <a:pathLst>
              <a:path h="10477495" w="10700966">
                <a:moveTo>
                  <a:pt x="0" y="0"/>
                </a:moveTo>
                <a:lnTo>
                  <a:pt x="10700966" y="0"/>
                </a:lnTo>
                <a:lnTo>
                  <a:pt x="10700966" y="10477495"/>
                </a:lnTo>
                <a:lnTo>
                  <a:pt x="0" y="104774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6"/>
            <a:stretch>
              <a:fillRect l="0" t="0" r="0" b="0"/>
            </a:stretch>
          </a:blipFill>
        </p:spPr>
      </p:sp>
      <p:sp>
        <p:nvSpPr>
          <p:cNvPr name="Freeform 5" id="5"/>
          <p:cNvSpPr/>
          <p:nvPr/>
        </p:nvSpPr>
        <p:spPr>
          <a:xfrm flipH="false" flipV="false" rot="0">
            <a:off x="5971303" y="836605"/>
            <a:ext cx="4294780" cy="4306895"/>
          </a:xfrm>
          <a:custGeom>
            <a:avLst/>
            <a:gdLst/>
            <a:ahLst/>
            <a:cxnLst/>
            <a:rect r="r" b="b" t="t" l="l"/>
            <a:pathLst>
              <a:path h="4306895" w="4294780">
                <a:moveTo>
                  <a:pt x="0" y="0"/>
                </a:moveTo>
                <a:lnTo>
                  <a:pt x="4294780" y="0"/>
                </a:lnTo>
                <a:lnTo>
                  <a:pt x="4294780" y="4306895"/>
                </a:lnTo>
                <a:lnTo>
                  <a:pt x="0" y="43068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415873" y="1028700"/>
            <a:ext cx="4294780" cy="4306895"/>
          </a:xfrm>
          <a:custGeom>
            <a:avLst/>
            <a:gdLst/>
            <a:ahLst/>
            <a:cxnLst/>
            <a:rect r="r" b="b" t="t" l="l"/>
            <a:pathLst>
              <a:path h="4306895" w="4294780">
                <a:moveTo>
                  <a:pt x="0" y="0"/>
                </a:moveTo>
                <a:lnTo>
                  <a:pt x="4294780" y="0"/>
                </a:lnTo>
                <a:lnTo>
                  <a:pt x="4294780" y="4306895"/>
                </a:lnTo>
                <a:lnTo>
                  <a:pt x="0" y="4306895"/>
                </a:lnTo>
                <a:lnTo>
                  <a:pt x="0" y="0"/>
                </a:lnTo>
                <a:close/>
              </a:path>
            </a:pathLst>
          </a:custGeom>
          <a:blipFill>
            <a:blip r:embed="rId9"/>
            <a:stretch>
              <a:fillRect l="0" t="0" r="0" b="0"/>
            </a:stretch>
          </a:blipFill>
        </p:spPr>
      </p:sp>
      <p:sp>
        <p:nvSpPr>
          <p:cNvPr name="Freeform 7" id="7"/>
          <p:cNvSpPr/>
          <p:nvPr/>
        </p:nvSpPr>
        <p:spPr>
          <a:xfrm flipH="false" flipV="false" rot="0">
            <a:off x="3125519" y="6072945"/>
            <a:ext cx="1996007" cy="1408305"/>
          </a:xfrm>
          <a:custGeom>
            <a:avLst/>
            <a:gdLst/>
            <a:ahLst/>
            <a:cxnLst/>
            <a:rect r="r" b="b" t="t" l="l"/>
            <a:pathLst>
              <a:path h="1408305" w="1996007">
                <a:moveTo>
                  <a:pt x="0" y="0"/>
                </a:moveTo>
                <a:lnTo>
                  <a:pt x="1996007" y="0"/>
                </a:lnTo>
                <a:lnTo>
                  <a:pt x="1996007" y="1408304"/>
                </a:lnTo>
                <a:lnTo>
                  <a:pt x="0" y="140830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5558109" y="6072945"/>
            <a:ext cx="1715529" cy="1715529"/>
          </a:xfrm>
          <a:custGeom>
            <a:avLst/>
            <a:gdLst/>
            <a:ahLst/>
            <a:cxnLst/>
            <a:rect r="r" b="b" t="t" l="l"/>
            <a:pathLst>
              <a:path h="1715529" w="1715529">
                <a:moveTo>
                  <a:pt x="0" y="0"/>
                </a:moveTo>
                <a:lnTo>
                  <a:pt x="1715529" y="0"/>
                </a:lnTo>
                <a:lnTo>
                  <a:pt x="1715529" y="1715528"/>
                </a:lnTo>
                <a:lnTo>
                  <a:pt x="0" y="171552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7671687" y="6402157"/>
            <a:ext cx="1472313" cy="1079078"/>
          </a:xfrm>
          <a:custGeom>
            <a:avLst/>
            <a:gdLst/>
            <a:ahLst/>
            <a:cxnLst/>
            <a:rect r="r" b="b" t="t" l="l"/>
            <a:pathLst>
              <a:path h="1079078" w="1472313">
                <a:moveTo>
                  <a:pt x="0" y="0"/>
                </a:moveTo>
                <a:lnTo>
                  <a:pt x="1472313" y="0"/>
                </a:lnTo>
                <a:lnTo>
                  <a:pt x="1472313" y="1079078"/>
                </a:lnTo>
                <a:lnTo>
                  <a:pt x="0" y="107907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3125519" y="6072945"/>
            <a:ext cx="1996007" cy="1408290"/>
          </a:xfrm>
          <a:custGeom>
            <a:avLst/>
            <a:gdLst/>
            <a:ahLst/>
            <a:cxnLst/>
            <a:rect r="r" b="b" t="t" l="l"/>
            <a:pathLst>
              <a:path h="1408290" w="1996007">
                <a:moveTo>
                  <a:pt x="0" y="0"/>
                </a:moveTo>
                <a:lnTo>
                  <a:pt x="1996007" y="0"/>
                </a:lnTo>
                <a:lnTo>
                  <a:pt x="1996007" y="1408290"/>
                </a:lnTo>
                <a:lnTo>
                  <a:pt x="0" y="1408290"/>
                </a:lnTo>
                <a:lnTo>
                  <a:pt x="0" y="0"/>
                </a:lnTo>
                <a:close/>
              </a:path>
            </a:pathLst>
          </a:custGeom>
          <a:blipFill>
            <a:blip r:embed="rId16"/>
            <a:stretch>
              <a:fillRect l="0" t="0" r="0" b="-1"/>
            </a:stretch>
          </a:blipFill>
        </p:spPr>
      </p:sp>
      <p:sp>
        <p:nvSpPr>
          <p:cNvPr name="Freeform 11" id="11"/>
          <p:cNvSpPr/>
          <p:nvPr/>
        </p:nvSpPr>
        <p:spPr>
          <a:xfrm flipH="false" flipV="false" rot="0">
            <a:off x="5558109" y="6072945"/>
            <a:ext cx="1715529" cy="1715529"/>
          </a:xfrm>
          <a:custGeom>
            <a:avLst/>
            <a:gdLst/>
            <a:ahLst/>
            <a:cxnLst/>
            <a:rect r="r" b="b" t="t" l="l"/>
            <a:pathLst>
              <a:path h="1715529" w="1715529">
                <a:moveTo>
                  <a:pt x="0" y="0"/>
                </a:moveTo>
                <a:lnTo>
                  <a:pt x="1715529" y="0"/>
                </a:lnTo>
                <a:lnTo>
                  <a:pt x="1715529" y="1715528"/>
                </a:lnTo>
                <a:lnTo>
                  <a:pt x="0" y="1715528"/>
                </a:lnTo>
                <a:lnTo>
                  <a:pt x="0" y="0"/>
                </a:lnTo>
                <a:close/>
              </a:path>
            </a:pathLst>
          </a:custGeom>
          <a:blipFill>
            <a:blip r:embed="rId17"/>
            <a:stretch>
              <a:fillRect l="0" t="0" r="0" b="0"/>
            </a:stretch>
          </a:blipFill>
        </p:spPr>
      </p:sp>
      <p:sp>
        <p:nvSpPr>
          <p:cNvPr name="Freeform 12" id="12"/>
          <p:cNvSpPr/>
          <p:nvPr/>
        </p:nvSpPr>
        <p:spPr>
          <a:xfrm flipH="false" flipV="false" rot="0">
            <a:off x="7671687" y="6402157"/>
            <a:ext cx="1472313" cy="1079078"/>
          </a:xfrm>
          <a:custGeom>
            <a:avLst/>
            <a:gdLst/>
            <a:ahLst/>
            <a:cxnLst/>
            <a:rect r="r" b="b" t="t" l="l"/>
            <a:pathLst>
              <a:path h="1079078" w="1472313">
                <a:moveTo>
                  <a:pt x="0" y="0"/>
                </a:moveTo>
                <a:lnTo>
                  <a:pt x="1472313" y="0"/>
                </a:lnTo>
                <a:lnTo>
                  <a:pt x="1472313" y="1079078"/>
                </a:lnTo>
                <a:lnTo>
                  <a:pt x="0" y="1079078"/>
                </a:lnTo>
                <a:lnTo>
                  <a:pt x="0" y="0"/>
                </a:lnTo>
                <a:close/>
              </a:path>
            </a:pathLst>
          </a:custGeom>
          <a:blipFill>
            <a:blip r:embed="rId18"/>
            <a:stretch>
              <a:fillRect l="0" t="0" r="0" b="-1"/>
            </a:stretch>
          </a:blipFill>
        </p:spPr>
      </p:sp>
      <p:sp>
        <p:nvSpPr>
          <p:cNvPr name="Freeform 13" id="13"/>
          <p:cNvSpPr/>
          <p:nvPr/>
        </p:nvSpPr>
        <p:spPr>
          <a:xfrm flipH="false" flipV="false" rot="0">
            <a:off x="10045255" y="6586380"/>
            <a:ext cx="2908049" cy="502963"/>
          </a:xfrm>
          <a:custGeom>
            <a:avLst/>
            <a:gdLst/>
            <a:ahLst/>
            <a:cxnLst/>
            <a:rect r="r" b="b" t="t" l="l"/>
            <a:pathLst>
              <a:path h="502963" w="2908049">
                <a:moveTo>
                  <a:pt x="0" y="0"/>
                </a:moveTo>
                <a:lnTo>
                  <a:pt x="2908050" y="0"/>
                </a:lnTo>
                <a:lnTo>
                  <a:pt x="2908050" y="502963"/>
                </a:lnTo>
                <a:lnTo>
                  <a:pt x="0" y="502963"/>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4" id="14"/>
          <p:cNvSpPr/>
          <p:nvPr/>
        </p:nvSpPr>
        <p:spPr>
          <a:xfrm flipH="false" flipV="false" rot="0">
            <a:off x="10045255" y="6586380"/>
            <a:ext cx="2908049" cy="502963"/>
          </a:xfrm>
          <a:custGeom>
            <a:avLst/>
            <a:gdLst/>
            <a:ahLst/>
            <a:cxnLst/>
            <a:rect r="r" b="b" t="t" l="l"/>
            <a:pathLst>
              <a:path h="502963" w="2908049">
                <a:moveTo>
                  <a:pt x="0" y="0"/>
                </a:moveTo>
                <a:lnTo>
                  <a:pt x="2908050" y="0"/>
                </a:lnTo>
                <a:lnTo>
                  <a:pt x="2908050" y="502963"/>
                </a:lnTo>
                <a:lnTo>
                  <a:pt x="0" y="502963"/>
                </a:lnTo>
                <a:lnTo>
                  <a:pt x="0" y="0"/>
                </a:lnTo>
                <a:close/>
              </a:path>
            </a:pathLst>
          </a:custGeom>
          <a:blipFill>
            <a:blip r:embed="rId21"/>
            <a:stretch>
              <a:fillRect l="0" t="0" r="0" b="0"/>
            </a:stretch>
          </a:blipFill>
        </p:spPr>
      </p:sp>
      <p:sp>
        <p:nvSpPr>
          <p:cNvPr name="TextBox 15" id="15"/>
          <p:cNvSpPr txBox="true"/>
          <p:nvPr/>
        </p:nvSpPr>
        <p:spPr>
          <a:xfrm rot="0">
            <a:off x="8009058" y="9257052"/>
            <a:ext cx="9849531" cy="671889"/>
          </a:xfrm>
          <a:prstGeom prst="rect">
            <a:avLst/>
          </a:prstGeom>
        </p:spPr>
        <p:txBody>
          <a:bodyPr anchor="t" rtlCol="false" tIns="0" lIns="0" bIns="0" rIns="0">
            <a:spAutoFit/>
          </a:bodyPr>
          <a:lstStyle/>
          <a:p>
            <a:pPr algn="r">
              <a:lnSpc>
                <a:spcPts val="1799"/>
              </a:lnSpc>
            </a:pPr>
            <a:r>
              <a:rPr lang="en-US" sz="1499" spc="7">
                <a:solidFill>
                  <a:srgbClr val="000000"/>
                </a:solidFill>
                <a:latin typeface="IBM Plex Sans Condensed"/>
              </a:rPr>
              <a:t>"The European Commission's support for the production of this publication does not constitute an endorsement of the contents, which reﬂect the views only of the authors, and the Commission cannot be held responsible for any use which may be made of the information contained thereinProject Number: 2022-1-DE-KA220-ADU-000086609</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95255"/>
            <a:ext cx="18478495" cy="10477495"/>
          </a:xfrm>
          <a:custGeom>
            <a:avLst/>
            <a:gdLst/>
            <a:ahLst/>
            <a:cxnLst/>
            <a:rect r="r" b="b" t="t" l="l"/>
            <a:pathLst>
              <a:path h="10477495" w="18478495">
                <a:moveTo>
                  <a:pt x="0" y="0"/>
                </a:moveTo>
                <a:lnTo>
                  <a:pt x="18478495" y="0"/>
                </a:lnTo>
                <a:lnTo>
                  <a:pt x="18478495"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4"/>
            <a:stretch>
              <a:fillRect l="0" t="0" r="0" b="0"/>
            </a:stretch>
          </a:blipFill>
        </p:spPr>
      </p:sp>
      <p:sp>
        <p:nvSpPr>
          <p:cNvPr name="TextBox 4" id="4"/>
          <p:cNvSpPr txBox="true"/>
          <p:nvPr/>
        </p:nvSpPr>
        <p:spPr>
          <a:xfrm rot="0">
            <a:off x="2919515" y="3028677"/>
            <a:ext cx="9427303" cy="2653499"/>
          </a:xfrm>
          <a:prstGeom prst="rect">
            <a:avLst/>
          </a:prstGeom>
        </p:spPr>
        <p:txBody>
          <a:bodyPr anchor="t" rtlCol="false" tIns="0" lIns="0" bIns="0" rIns="0">
            <a:spAutoFit/>
          </a:bodyPr>
          <a:lstStyle/>
          <a:p>
            <a:pPr algn="ctr">
              <a:lnSpc>
                <a:spcPts val="7042"/>
              </a:lnSpc>
            </a:pPr>
            <a:r>
              <a:rPr lang="en-US" sz="5030" spc="25">
                <a:solidFill>
                  <a:srgbClr val="3F7818"/>
                </a:solidFill>
                <a:latin typeface="IBM Plex Sans Condensed Bold"/>
              </a:rPr>
              <a:t>Harnessing the Power of Personal Branding in the Gig Economy</a:t>
            </a:r>
          </a:p>
          <a:p>
            <a:pPr algn="ctr">
              <a:lnSpc>
                <a:spcPts val="7042"/>
              </a:lnSpc>
            </a:pPr>
          </a:p>
        </p:txBody>
      </p:sp>
      <p:sp>
        <p:nvSpPr>
          <p:cNvPr name="TextBox 5" id="5"/>
          <p:cNvSpPr txBox="true"/>
          <p:nvPr/>
        </p:nvSpPr>
        <p:spPr>
          <a:xfrm rot="0">
            <a:off x="2435631" y="4991100"/>
            <a:ext cx="10395069" cy="3197159"/>
          </a:xfrm>
          <a:prstGeom prst="rect">
            <a:avLst/>
          </a:prstGeom>
        </p:spPr>
        <p:txBody>
          <a:bodyPr anchor="t" rtlCol="false" tIns="0" lIns="0" bIns="0" rIns="0">
            <a:spAutoFit/>
          </a:bodyPr>
          <a:lstStyle/>
          <a:p>
            <a:pPr algn="ctr">
              <a:lnSpc>
                <a:spcPts val="5101"/>
              </a:lnSpc>
            </a:pPr>
            <a:r>
              <a:rPr lang="en-US" sz="3644" spc="18">
                <a:solidFill>
                  <a:srgbClr val="000000"/>
                </a:solidFill>
                <a:latin typeface="IBM Plex Sans Condensed"/>
              </a:rPr>
              <a:t>This unit focuses on the significance of personal branding for gig workers and its impact on career success and client trust.</a:t>
            </a:r>
          </a:p>
          <a:p>
            <a:pPr algn="ctr">
              <a:lnSpc>
                <a:spcPts val="5101"/>
              </a:lnSpc>
            </a:pPr>
          </a:p>
          <a:p>
            <a:pPr algn="ctr">
              <a:lnSpc>
                <a:spcPts val="5101"/>
              </a:lnSpc>
            </a:pPr>
          </a:p>
        </p:txBody>
      </p:sp>
      <p:sp>
        <p:nvSpPr>
          <p:cNvPr name="Freeform 6" id="6"/>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5"/>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593752" y="-95248"/>
            <a:ext cx="7344561" cy="10477495"/>
          </a:xfrm>
          <a:custGeom>
            <a:avLst/>
            <a:gdLst/>
            <a:ahLst/>
            <a:cxnLst/>
            <a:rect r="r" b="b" t="t" l="l"/>
            <a:pathLst>
              <a:path h="10477495" w="7344561">
                <a:moveTo>
                  <a:pt x="0" y="0"/>
                </a:moveTo>
                <a:lnTo>
                  <a:pt x="7344561" y="0"/>
                </a:lnTo>
                <a:lnTo>
                  <a:pt x="7344561" y="10477496"/>
                </a:lnTo>
                <a:lnTo>
                  <a:pt x="0" y="104774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TextBox 7" id="7"/>
          <p:cNvSpPr txBox="true"/>
          <p:nvPr/>
        </p:nvSpPr>
        <p:spPr>
          <a:xfrm rot="0">
            <a:off x="1610454" y="1564595"/>
            <a:ext cx="9240463" cy="924817"/>
          </a:xfrm>
          <a:prstGeom prst="rect">
            <a:avLst/>
          </a:prstGeom>
        </p:spPr>
        <p:txBody>
          <a:bodyPr anchor="t" rtlCol="false" tIns="0" lIns="0" bIns="0" rIns="0">
            <a:spAutoFit/>
          </a:bodyPr>
          <a:lstStyle/>
          <a:p>
            <a:pPr algn="l">
              <a:lnSpc>
                <a:spcPts val="7559"/>
              </a:lnSpc>
            </a:pPr>
            <a:r>
              <a:rPr lang="en-US" sz="5400" spc="-64">
                <a:solidFill>
                  <a:srgbClr val="3F7818"/>
                </a:solidFill>
                <a:latin typeface="IBM Plex Sans Bold"/>
              </a:rPr>
              <a:t>Learning Objectives</a:t>
            </a:r>
          </a:p>
        </p:txBody>
      </p:sp>
      <p:sp>
        <p:nvSpPr>
          <p:cNvPr name="TextBox 8" id="8"/>
          <p:cNvSpPr txBox="true"/>
          <p:nvPr/>
        </p:nvSpPr>
        <p:spPr>
          <a:xfrm rot="0">
            <a:off x="1028700" y="3027605"/>
            <a:ext cx="13560008" cy="5512145"/>
          </a:xfrm>
          <a:prstGeom prst="rect">
            <a:avLst/>
          </a:prstGeom>
        </p:spPr>
        <p:txBody>
          <a:bodyPr anchor="t" rtlCol="false" tIns="0" lIns="0" bIns="0" rIns="0">
            <a:spAutoFit/>
          </a:bodyPr>
          <a:lstStyle/>
          <a:p>
            <a:pPr algn="just" marL="777240" indent="-388620" lvl="1">
              <a:lnSpc>
                <a:spcPts val="7416"/>
              </a:lnSpc>
              <a:buFont typeface="Arial"/>
              <a:buChar char="•"/>
            </a:pPr>
            <a:r>
              <a:rPr lang="en-US" sz="3600" spc="18">
                <a:solidFill>
                  <a:srgbClr val="000000"/>
                </a:solidFill>
                <a:latin typeface="IBM Plex Sans Condensed"/>
              </a:rPr>
              <a:t>Understand the concept of your personal brand in the gig economy.</a:t>
            </a:r>
          </a:p>
          <a:p>
            <a:pPr algn="just" marL="777240" indent="-388620" lvl="1">
              <a:lnSpc>
                <a:spcPts val="7416"/>
              </a:lnSpc>
              <a:buFont typeface="Arial"/>
              <a:buChar char="•"/>
            </a:pPr>
            <a:r>
              <a:rPr lang="en-US" sz="3600" spc="18">
                <a:solidFill>
                  <a:srgbClr val="000000"/>
                </a:solidFill>
                <a:latin typeface="IBM Plex Sans Condensed"/>
              </a:rPr>
              <a:t>Recognize different types of personal branding </a:t>
            </a:r>
          </a:p>
          <a:p>
            <a:pPr algn="just" marL="777240" indent="-388620" lvl="1">
              <a:lnSpc>
                <a:spcPts val="7416"/>
              </a:lnSpc>
              <a:buFont typeface="Arial"/>
              <a:buChar char="•"/>
            </a:pPr>
            <a:r>
              <a:rPr lang="en-US" sz="3600" spc="18">
                <a:solidFill>
                  <a:srgbClr val="000000"/>
                </a:solidFill>
                <a:latin typeface="IBM Plex Sans Condensed"/>
              </a:rPr>
              <a:t>Identify key components of a strong personal brand </a:t>
            </a:r>
          </a:p>
          <a:p>
            <a:pPr algn="just" marL="777240" indent="-388620" lvl="1">
              <a:lnSpc>
                <a:spcPts val="7416"/>
              </a:lnSpc>
              <a:buFont typeface="Arial"/>
              <a:buChar char="•"/>
            </a:pPr>
            <a:r>
              <a:rPr lang="en-US" sz="3600" spc="18">
                <a:solidFill>
                  <a:srgbClr val="000000"/>
                </a:solidFill>
                <a:latin typeface="IBM Plex Sans Condensed"/>
              </a:rPr>
              <a:t>Learn how personal branding can guide professional development </a:t>
            </a:r>
          </a:p>
          <a:p>
            <a:pPr algn="just" marL="777240" indent="-388620" lvl="1">
              <a:lnSpc>
                <a:spcPts val="7416"/>
              </a:lnSpc>
              <a:buFont typeface="Arial"/>
              <a:buChar char="•"/>
            </a:pPr>
            <a:r>
              <a:rPr lang="en-US" sz="3600" spc="18">
                <a:solidFill>
                  <a:srgbClr val="000000"/>
                </a:solidFill>
                <a:latin typeface="IBM Plex Sans Condensed"/>
              </a:rPr>
              <a:t>Develop skills for effective personal branding</a:t>
            </a:r>
          </a:p>
          <a:p>
            <a:pPr algn="just">
              <a:lnSpc>
                <a:spcPts val="7416"/>
              </a:lnSpc>
            </a:pPr>
          </a:p>
        </p:txBody>
      </p:sp>
      <p:sp>
        <p:nvSpPr>
          <p:cNvPr name="Freeform 9" id="9"/>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1"/>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95255"/>
            <a:ext cx="18478495" cy="10477495"/>
          </a:xfrm>
          <a:custGeom>
            <a:avLst/>
            <a:gdLst/>
            <a:ahLst/>
            <a:cxnLst/>
            <a:rect r="r" b="b" t="t" l="l"/>
            <a:pathLst>
              <a:path h="10477495" w="18478495">
                <a:moveTo>
                  <a:pt x="0" y="0"/>
                </a:moveTo>
                <a:lnTo>
                  <a:pt x="18478495" y="0"/>
                </a:lnTo>
                <a:lnTo>
                  <a:pt x="18478495"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4"/>
            <a:stretch>
              <a:fillRect l="0" t="0" r="0" b="0"/>
            </a:stretch>
          </a:blipFill>
        </p:spPr>
      </p:sp>
      <p:sp>
        <p:nvSpPr>
          <p:cNvPr name="TextBox 4" id="4"/>
          <p:cNvSpPr txBox="true"/>
          <p:nvPr/>
        </p:nvSpPr>
        <p:spPr>
          <a:xfrm rot="0">
            <a:off x="3299470" y="2866736"/>
            <a:ext cx="6330798" cy="873321"/>
          </a:xfrm>
          <a:prstGeom prst="rect">
            <a:avLst/>
          </a:prstGeom>
        </p:spPr>
        <p:txBody>
          <a:bodyPr anchor="t" rtlCol="false" tIns="0" lIns="0" bIns="0" rIns="0">
            <a:spAutoFit/>
          </a:bodyPr>
          <a:lstStyle/>
          <a:p>
            <a:pPr algn="l">
              <a:lnSpc>
                <a:spcPts val="7085"/>
              </a:lnSpc>
            </a:pPr>
            <a:r>
              <a:rPr lang="en-US" sz="5060" spc="-60">
                <a:solidFill>
                  <a:srgbClr val="3F7818"/>
                </a:solidFill>
                <a:latin typeface="IBM Plex Sans Bold"/>
              </a:rPr>
              <a:t>Contents Overview</a:t>
            </a:r>
          </a:p>
        </p:txBody>
      </p:sp>
      <p:sp>
        <p:nvSpPr>
          <p:cNvPr name="TextBox 5" id="5"/>
          <p:cNvSpPr txBox="true"/>
          <p:nvPr/>
        </p:nvSpPr>
        <p:spPr>
          <a:xfrm rot="0">
            <a:off x="2539270" y="3917363"/>
            <a:ext cx="10391320" cy="2414371"/>
          </a:xfrm>
          <a:prstGeom prst="rect">
            <a:avLst/>
          </a:prstGeom>
        </p:spPr>
        <p:txBody>
          <a:bodyPr anchor="t" rtlCol="false" tIns="0" lIns="0" bIns="0" rIns="0">
            <a:spAutoFit/>
          </a:bodyPr>
          <a:lstStyle/>
          <a:p>
            <a:pPr algn="just" marL="808151" indent="-404075" lvl="1">
              <a:lnSpc>
                <a:spcPts val="6561"/>
              </a:lnSpc>
              <a:buFont typeface="Arial"/>
              <a:buChar char="•"/>
            </a:pPr>
            <a:r>
              <a:rPr lang="en-US" sz="3743" spc="18">
                <a:solidFill>
                  <a:srgbClr val="3F7818"/>
                </a:solidFill>
                <a:latin typeface="IBM Plex Sans Condensed Bold"/>
              </a:rPr>
              <a:t>Introduction  to Personal Branding</a:t>
            </a:r>
          </a:p>
          <a:p>
            <a:pPr algn="just" marL="808151" indent="-404075" lvl="1">
              <a:lnSpc>
                <a:spcPts val="6561"/>
              </a:lnSpc>
              <a:buFont typeface="Arial"/>
              <a:buChar char="•"/>
            </a:pPr>
            <a:r>
              <a:rPr lang="en-US" sz="3743" spc="18">
                <a:solidFill>
                  <a:srgbClr val="3F7818"/>
                </a:solidFill>
                <a:latin typeface="IBM Plex Sans Condensed Bold"/>
              </a:rPr>
              <a:t>Types  of Personal Branding</a:t>
            </a:r>
          </a:p>
          <a:p>
            <a:pPr algn="just" marL="808151" indent="-404075" lvl="1">
              <a:lnSpc>
                <a:spcPts val="6561"/>
              </a:lnSpc>
              <a:buFont typeface="Arial"/>
              <a:buChar char="•"/>
            </a:pPr>
            <a:r>
              <a:rPr lang="en-US" sz="3743" spc="18">
                <a:solidFill>
                  <a:srgbClr val="3F7818"/>
                </a:solidFill>
                <a:latin typeface="IBM Plex Sans Condensed Bold"/>
              </a:rPr>
              <a:t>Strategies to Improve your Personal Brand</a:t>
            </a:r>
          </a:p>
        </p:txBody>
      </p:sp>
      <p:sp>
        <p:nvSpPr>
          <p:cNvPr name="Freeform 6" id="6"/>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5"/>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212390" y="-9525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Freeform 7" id="7"/>
          <p:cNvSpPr/>
          <p:nvPr/>
        </p:nvSpPr>
        <p:spPr>
          <a:xfrm flipH="false" flipV="false" rot="0">
            <a:off x="1391379" y="2147540"/>
            <a:ext cx="5961916" cy="6170159"/>
          </a:xfrm>
          <a:custGeom>
            <a:avLst/>
            <a:gdLst/>
            <a:ahLst/>
            <a:cxnLst/>
            <a:rect r="r" b="b" t="t" l="l"/>
            <a:pathLst>
              <a:path h="6170159" w="5961916">
                <a:moveTo>
                  <a:pt x="0" y="0"/>
                </a:moveTo>
                <a:lnTo>
                  <a:pt x="5961916" y="0"/>
                </a:lnTo>
                <a:lnTo>
                  <a:pt x="5961916" y="6170159"/>
                </a:lnTo>
                <a:lnTo>
                  <a:pt x="0" y="61701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7592158" y="1672891"/>
            <a:ext cx="9240463" cy="854048"/>
          </a:xfrm>
          <a:prstGeom prst="rect">
            <a:avLst/>
          </a:prstGeom>
        </p:spPr>
        <p:txBody>
          <a:bodyPr anchor="t" rtlCol="false" tIns="0" lIns="0" bIns="0" rIns="0">
            <a:spAutoFit/>
          </a:bodyPr>
          <a:lstStyle/>
          <a:p>
            <a:pPr algn="l">
              <a:lnSpc>
                <a:spcPts val="7000"/>
              </a:lnSpc>
            </a:pPr>
            <a:r>
              <a:rPr lang="en-US" sz="5000" spc="-60">
                <a:solidFill>
                  <a:srgbClr val="3F7818"/>
                </a:solidFill>
                <a:latin typeface="IBM Plex Sans Bold"/>
              </a:rPr>
              <a:t>What is a Personal Brand?</a:t>
            </a:r>
          </a:p>
        </p:txBody>
      </p:sp>
      <p:sp>
        <p:nvSpPr>
          <p:cNvPr name="TextBox 9" id="9"/>
          <p:cNvSpPr txBox="true"/>
          <p:nvPr/>
        </p:nvSpPr>
        <p:spPr>
          <a:xfrm rot="0">
            <a:off x="7518663" y="3001211"/>
            <a:ext cx="8366007" cy="4747710"/>
          </a:xfrm>
          <a:prstGeom prst="rect">
            <a:avLst/>
          </a:prstGeom>
        </p:spPr>
        <p:txBody>
          <a:bodyPr anchor="t" rtlCol="false" tIns="0" lIns="0" bIns="0" rIns="0">
            <a:spAutoFit/>
          </a:bodyPr>
          <a:lstStyle/>
          <a:p>
            <a:pPr algn="ctr">
              <a:lnSpc>
                <a:spcPts val="6310"/>
              </a:lnSpc>
              <a:spcBef>
                <a:spcPct val="0"/>
              </a:spcBef>
            </a:pPr>
            <a:r>
              <a:rPr lang="en-US" sz="3600" spc="18">
                <a:solidFill>
                  <a:srgbClr val="3F7818"/>
                </a:solidFill>
                <a:latin typeface="IBM Plex Sans Condensed"/>
              </a:rPr>
              <a:t>Our personal brand is what people see as our identity, who they see us as, and what qualities and things they associate with us. In the workplace, our colleagues create a perception about us based on how we present ourselves to them.</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986479" y="0"/>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Freeform 7" id="7"/>
          <p:cNvSpPr/>
          <p:nvPr/>
        </p:nvSpPr>
        <p:spPr>
          <a:xfrm flipH="false" flipV="false" rot="0">
            <a:off x="1028700" y="2489411"/>
            <a:ext cx="9182861" cy="5567109"/>
          </a:xfrm>
          <a:custGeom>
            <a:avLst/>
            <a:gdLst/>
            <a:ahLst/>
            <a:cxnLst/>
            <a:rect r="r" b="b" t="t" l="l"/>
            <a:pathLst>
              <a:path h="5567109" w="9182861">
                <a:moveTo>
                  <a:pt x="0" y="0"/>
                </a:moveTo>
                <a:lnTo>
                  <a:pt x="9182861" y="0"/>
                </a:lnTo>
                <a:lnTo>
                  <a:pt x="9182861" y="5567110"/>
                </a:lnTo>
                <a:lnTo>
                  <a:pt x="0" y="556711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8" id="8"/>
          <p:cNvSpPr txBox="true"/>
          <p:nvPr/>
        </p:nvSpPr>
        <p:spPr>
          <a:xfrm rot="0">
            <a:off x="10597532" y="1918940"/>
            <a:ext cx="6983801"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Personal Branding</a:t>
            </a:r>
          </a:p>
        </p:txBody>
      </p:sp>
      <p:sp>
        <p:nvSpPr>
          <p:cNvPr name="TextBox 9" id="9"/>
          <p:cNvSpPr txBox="true"/>
          <p:nvPr/>
        </p:nvSpPr>
        <p:spPr>
          <a:xfrm rot="0">
            <a:off x="10211561" y="3466135"/>
            <a:ext cx="6583023" cy="3147537"/>
          </a:xfrm>
          <a:prstGeom prst="rect">
            <a:avLst/>
          </a:prstGeom>
        </p:spPr>
        <p:txBody>
          <a:bodyPr anchor="t" rtlCol="false" tIns="0" lIns="0" bIns="0" rIns="0">
            <a:spAutoFit/>
          </a:bodyPr>
          <a:lstStyle/>
          <a:p>
            <a:pPr algn="ctr">
              <a:lnSpc>
                <a:spcPts val="6310"/>
              </a:lnSpc>
              <a:spcBef>
                <a:spcPct val="0"/>
              </a:spcBef>
            </a:pPr>
            <a:r>
              <a:rPr lang="en-US" sz="3600" spc="18">
                <a:solidFill>
                  <a:srgbClr val="3F7818"/>
                </a:solidFill>
                <a:latin typeface="IBM Plex Sans Condensed"/>
              </a:rPr>
              <a:t>Creating and managing a distinctive image and reputation that conveys your values, skills, and expertise</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312664" y="-95248"/>
            <a:ext cx="7344561" cy="10477495"/>
          </a:xfrm>
          <a:custGeom>
            <a:avLst/>
            <a:gdLst/>
            <a:ahLst/>
            <a:cxnLst/>
            <a:rect r="r" b="b" t="t" l="l"/>
            <a:pathLst>
              <a:path h="10477495" w="7344561">
                <a:moveTo>
                  <a:pt x="0" y="0"/>
                </a:moveTo>
                <a:lnTo>
                  <a:pt x="7344561" y="0"/>
                </a:lnTo>
                <a:lnTo>
                  <a:pt x="7344561" y="10477496"/>
                </a:lnTo>
                <a:lnTo>
                  <a:pt x="0" y="104774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TextBox 7" id="7"/>
          <p:cNvSpPr txBox="true"/>
          <p:nvPr/>
        </p:nvSpPr>
        <p:spPr>
          <a:xfrm rot="0">
            <a:off x="1133475" y="2572411"/>
            <a:ext cx="12179189" cy="5848509"/>
          </a:xfrm>
          <a:prstGeom prst="rect">
            <a:avLst/>
          </a:prstGeom>
        </p:spPr>
        <p:txBody>
          <a:bodyPr anchor="t" rtlCol="false" tIns="0" lIns="0" bIns="0" rIns="0">
            <a:spAutoFit/>
          </a:bodyPr>
          <a:lstStyle/>
          <a:p>
            <a:pPr algn="l">
              <a:lnSpc>
                <a:spcPts val="6688"/>
              </a:lnSpc>
            </a:pPr>
            <a:r>
              <a:rPr lang="en-US" sz="3200" spc="16">
                <a:solidFill>
                  <a:srgbClr val="3F7818"/>
                </a:solidFill>
                <a:latin typeface="IBM Plex Sans Condensed Bold"/>
              </a:rPr>
              <a:t>Professional -</a:t>
            </a:r>
            <a:r>
              <a:rPr lang="en-US" sz="3200" spc="16">
                <a:solidFill>
                  <a:srgbClr val="3F7818"/>
                </a:solidFill>
                <a:latin typeface="IBM Plex Sans Condensed"/>
              </a:rPr>
              <a:t>Career and industry expertise</a:t>
            </a:r>
          </a:p>
          <a:p>
            <a:pPr algn="l">
              <a:lnSpc>
                <a:spcPts val="6688"/>
              </a:lnSpc>
            </a:pPr>
            <a:r>
              <a:rPr lang="en-US" sz="3200" spc="16">
                <a:solidFill>
                  <a:srgbClr val="3F7818"/>
                </a:solidFill>
                <a:latin typeface="IBM Plex Sans Condensed Bold"/>
              </a:rPr>
              <a:t>Entrepreneurial </a:t>
            </a:r>
            <a:r>
              <a:rPr lang="en-US" sz="3200" spc="16">
                <a:solidFill>
                  <a:srgbClr val="3F7818"/>
                </a:solidFill>
                <a:latin typeface="IBM Plex Sans Condensed"/>
              </a:rPr>
              <a:t>-Business, leadership, vision</a:t>
            </a:r>
          </a:p>
          <a:p>
            <a:pPr algn="l">
              <a:lnSpc>
                <a:spcPts val="6688"/>
              </a:lnSpc>
            </a:pPr>
            <a:r>
              <a:rPr lang="en-US" sz="3200" spc="16">
                <a:solidFill>
                  <a:srgbClr val="3F7818"/>
                </a:solidFill>
                <a:latin typeface="IBM Plex Sans Condensed Bold"/>
              </a:rPr>
              <a:t>Influencer - </a:t>
            </a:r>
            <a:r>
              <a:rPr lang="en-US" sz="3200" spc="16">
                <a:solidFill>
                  <a:srgbClr val="3F7818"/>
                </a:solidFill>
                <a:latin typeface="IBM Plex Sans Condensed"/>
              </a:rPr>
              <a:t>Lifestyle, interests, expertise</a:t>
            </a:r>
          </a:p>
          <a:p>
            <a:pPr algn="l">
              <a:lnSpc>
                <a:spcPts val="6688"/>
              </a:lnSpc>
            </a:pPr>
            <a:r>
              <a:rPr lang="en-US" sz="3200" spc="16">
                <a:solidFill>
                  <a:srgbClr val="3F7818"/>
                </a:solidFill>
                <a:latin typeface="IBM Plex Sans Condensed Bold"/>
              </a:rPr>
              <a:t>Creative - </a:t>
            </a:r>
            <a:r>
              <a:rPr lang="en-US" sz="3200" spc="16">
                <a:solidFill>
                  <a:srgbClr val="3F7818"/>
                </a:solidFill>
                <a:latin typeface="IBM Plex Sans Condensed"/>
              </a:rPr>
              <a:t>Showcasing artistic style and creativity</a:t>
            </a:r>
            <a:r>
              <a:rPr lang="en-US" sz="3200" spc="16">
                <a:solidFill>
                  <a:srgbClr val="3F7818"/>
                </a:solidFill>
                <a:latin typeface="IBM Plex Sans Condensed Bold"/>
              </a:rPr>
              <a:t> </a:t>
            </a:r>
          </a:p>
          <a:p>
            <a:pPr algn="l">
              <a:lnSpc>
                <a:spcPts val="6688"/>
              </a:lnSpc>
            </a:pPr>
            <a:r>
              <a:rPr lang="en-US" sz="3200" spc="16">
                <a:solidFill>
                  <a:srgbClr val="3F7818"/>
                </a:solidFill>
                <a:latin typeface="IBM Plex Sans Condensed Bold"/>
              </a:rPr>
              <a:t>Corporate </a:t>
            </a:r>
            <a:r>
              <a:rPr lang="en-US" sz="3200" spc="16">
                <a:solidFill>
                  <a:srgbClr val="3F7818"/>
                </a:solidFill>
                <a:latin typeface="IBM Plex Sans Condensed"/>
              </a:rPr>
              <a:t>-</a:t>
            </a:r>
            <a:r>
              <a:rPr lang="en-US" sz="3200" spc="16">
                <a:solidFill>
                  <a:srgbClr val="3F7818"/>
                </a:solidFill>
                <a:latin typeface="IBM Plex Sans Condensed Bold"/>
              </a:rPr>
              <a:t> </a:t>
            </a:r>
            <a:r>
              <a:rPr lang="en-US" sz="3200" spc="16">
                <a:solidFill>
                  <a:srgbClr val="3F7818"/>
                </a:solidFill>
                <a:latin typeface="IBM Plex Sans Condensed"/>
              </a:rPr>
              <a:t>Expertise or leadership within an organisation</a:t>
            </a:r>
          </a:p>
          <a:p>
            <a:pPr algn="l">
              <a:lnSpc>
                <a:spcPts val="6688"/>
              </a:lnSpc>
            </a:pPr>
            <a:r>
              <a:rPr lang="en-US" sz="3200" spc="16">
                <a:solidFill>
                  <a:srgbClr val="3F7818"/>
                </a:solidFill>
                <a:latin typeface="IBM Plex Sans Condensed Bold"/>
              </a:rPr>
              <a:t>Community/Activist </a:t>
            </a:r>
            <a:r>
              <a:rPr lang="en-US" sz="3200" spc="16">
                <a:solidFill>
                  <a:srgbClr val="3F7818"/>
                </a:solidFill>
                <a:latin typeface="IBM Plex Sans Condensed"/>
              </a:rPr>
              <a:t>- Social or environmental causes</a:t>
            </a:r>
          </a:p>
          <a:p>
            <a:pPr algn="l">
              <a:lnSpc>
                <a:spcPts val="6688"/>
              </a:lnSpc>
            </a:pPr>
          </a:p>
        </p:txBody>
      </p:sp>
      <p:sp>
        <p:nvSpPr>
          <p:cNvPr name="Freeform 8" id="8"/>
          <p:cNvSpPr/>
          <p:nvPr/>
        </p:nvSpPr>
        <p:spPr>
          <a:xfrm flipH="false" flipV="false" rot="0">
            <a:off x="11127664" y="1816073"/>
            <a:ext cx="6131636" cy="5779067"/>
          </a:xfrm>
          <a:custGeom>
            <a:avLst/>
            <a:gdLst/>
            <a:ahLst/>
            <a:cxnLst/>
            <a:rect r="r" b="b" t="t" l="l"/>
            <a:pathLst>
              <a:path h="5779067" w="6131636">
                <a:moveTo>
                  <a:pt x="0" y="0"/>
                </a:moveTo>
                <a:lnTo>
                  <a:pt x="6131636" y="0"/>
                </a:lnTo>
                <a:lnTo>
                  <a:pt x="6131636" y="5779067"/>
                </a:lnTo>
                <a:lnTo>
                  <a:pt x="0" y="577906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1028700" y="1539541"/>
            <a:ext cx="10098964"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Types of Personal Branding</a:t>
            </a:r>
          </a:p>
        </p:txBody>
      </p:sp>
      <p:sp>
        <p:nvSpPr>
          <p:cNvPr name="Freeform 10" id="10"/>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3"/>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950865" y="-19049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8"/>
            <a:stretch>
              <a:fillRect l="0" t="0" r="0" b="0"/>
            </a:stretch>
          </a:blipFill>
        </p:spPr>
      </p:sp>
      <p:sp>
        <p:nvSpPr>
          <p:cNvPr name="Freeform 6" id="6"/>
          <p:cNvSpPr/>
          <p:nvPr/>
        </p:nvSpPr>
        <p:spPr>
          <a:xfrm flipH="false" flipV="false" rot="0">
            <a:off x="11950865" y="2200593"/>
            <a:ext cx="4706355" cy="5246610"/>
          </a:xfrm>
          <a:custGeom>
            <a:avLst/>
            <a:gdLst/>
            <a:ahLst/>
            <a:cxnLst/>
            <a:rect r="r" b="b" t="t" l="l"/>
            <a:pathLst>
              <a:path h="5246610" w="4706355">
                <a:moveTo>
                  <a:pt x="0" y="0"/>
                </a:moveTo>
                <a:lnTo>
                  <a:pt x="4706355" y="0"/>
                </a:lnTo>
                <a:lnTo>
                  <a:pt x="4706355" y="5246611"/>
                </a:lnTo>
                <a:lnTo>
                  <a:pt x="0" y="5246611"/>
                </a:lnTo>
                <a:lnTo>
                  <a:pt x="0" y="0"/>
                </a:lnTo>
                <a:close/>
              </a:path>
            </a:pathLst>
          </a:custGeom>
          <a:blipFill>
            <a:blip r:embed="rId9"/>
            <a:stretch>
              <a:fillRect l="-72469" t="-12280" r="-52566" b="-22211"/>
            </a:stretch>
          </a:blipFill>
        </p:spPr>
      </p:sp>
      <p:sp>
        <p:nvSpPr>
          <p:cNvPr name="TextBox 7" id="7"/>
          <p:cNvSpPr txBox="true"/>
          <p:nvPr/>
        </p:nvSpPr>
        <p:spPr>
          <a:xfrm rot="0">
            <a:off x="3618857" y="942975"/>
            <a:ext cx="13175795"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Professional Personal Branding</a:t>
            </a:r>
          </a:p>
        </p:txBody>
      </p:sp>
      <p:sp>
        <p:nvSpPr>
          <p:cNvPr name="TextBox 8" id="8"/>
          <p:cNvSpPr txBox="true"/>
          <p:nvPr/>
        </p:nvSpPr>
        <p:spPr>
          <a:xfrm rot="0">
            <a:off x="2477186" y="8765651"/>
            <a:ext cx="11980488" cy="1616589"/>
          </a:xfrm>
          <a:prstGeom prst="rect">
            <a:avLst/>
          </a:prstGeom>
        </p:spPr>
        <p:txBody>
          <a:bodyPr anchor="t" rtlCol="false" tIns="0" lIns="0" bIns="0" rIns="0">
            <a:spAutoFit/>
          </a:bodyPr>
          <a:lstStyle/>
          <a:p>
            <a:pPr algn="ctr">
              <a:lnSpc>
                <a:spcPts val="4339"/>
              </a:lnSpc>
            </a:pPr>
            <a:r>
              <a:rPr lang="en-US" sz="3099" spc="15">
                <a:solidFill>
                  <a:srgbClr val="000000"/>
                </a:solidFill>
                <a:latin typeface="IBM Plex Sans Condensed"/>
              </a:rPr>
              <a:t>A closer</a:t>
            </a:r>
            <a:r>
              <a:rPr lang="en-US" sz="3099" spc="15">
                <a:solidFill>
                  <a:srgbClr val="000000"/>
                </a:solidFill>
                <a:latin typeface="IBM Plex Sans Condensed"/>
              </a:rPr>
              <a:t> look at Professional Personal Branding for Gig Workers</a:t>
            </a:r>
          </a:p>
          <a:p>
            <a:pPr algn="ctr">
              <a:lnSpc>
                <a:spcPts val="4339"/>
              </a:lnSpc>
            </a:pPr>
          </a:p>
          <a:p>
            <a:pPr algn="ctr">
              <a:lnSpc>
                <a:spcPts val="4339"/>
              </a:lnSpc>
            </a:pPr>
          </a:p>
        </p:txBody>
      </p:sp>
      <p:sp>
        <p:nvSpPr>
          <p:cNvPr name="TextBox 9" id="9"/>
          <p:cNvSpPr txBox="true"/>
          <p:nvPr/>
        </p:nvSpPr>
        <p:spPr>
          <a:xfrm rot="0">
            <a:off x="1028700" y="2422736"/>
            <a:ext cx="9930503" cy="2233241"/>
          </a:xfrm>
          <a:prstGeom prst="rect">
            <a:avLst/>
          </a:prstGeom>
        </p:spPr>
        <p:txBody>
          <a:bodyPr anchor="t" rtlCol="false" tIns="0" lIns="0" bIns="0" rIns="0">
            <a:spAutoFit/>
          </a:bodyPr>
          <a:lstStyle/>
          <a:p>
            <a:pPr algn="l">
              <a:lnSpc>
                <a:spcPts val="4480"/>
              </a:lnSpc>
            </a:pPr>
            <a:r>
              <a:rPr lang="en-US" sz="3200" spc="16">
                <a:solidFill>
                  <a:srgbClr val="3F7818"/>
                </a:solidFill>
                <a:latin typeface="IBM Plex Sans Condensed Bold"/>
              </a:rPr>
              <a:t>GOAL </a:t>
            </a:r>
            <a:r>
              <a:rPr lang="en-US" sz="3200" spc="16">
                <a:solidFill>
                  <a:srgbClr val="000000"/>
                </a:solidFill>
                <a:latin typeface="IBM Plex Sans Condensed"/>
              </a:rPr>
              <a:t> </a:t>
            </a:r>
          </a:p>
          <a:p>
            <a:pPr algn="l" marL="690881" indent="-345440" lvl="1">
              <a:lnSpc>
                <a:spcPts val="4480"/>
              </a:lnSpc>
              <a:buFont typeface="Arial"/>
              <a:buChar char="•"/>
            </a:pPr>
            <a:r>
              <a:rPr lang="en-US" sz="3200" spc="16">
                <a:solidFill>
                  <a:srgbClr val="000000"/>
                </a:solidFill>
                <a:latin typeface="IBM Plex Sans Condensed"/>
              </a:rPr>
              <a:t>To establish yourself</a:t>
            </a:r>
            <a:r>
              <a:rPr lang="en-US" sz="3200" spc="16">
                <a:solidFill>
                  <a:srgbClr val="000000"/>
                </a:solidFill>
                <a:latin typeface="IBM Plex Sans Condensed"/>
              </a:rPr>
              <a:t> as a knowledgeable and trusted professional in a specific field. </a:t>
            </a:r>
          </a:p>
          <a:p>
            <a:pPr algn="l">
              <a:lnSpc>
                <a:spcPts val="4480"/>
              </a:lnSpc>
            </a:pPr>
            <a:r>
              <a:rPr lang="en-US" sz="3200" spc="16">
                <a:solidFill>
                  <a:srgbClr val="000000"/>
                </a:solidFill>
                <a:latin typeface="IBM Plex Sans Condensed"/>
              </a:rPr>
              <a:t> </a:t>
            </a:r>
          </a:p>
        </p:txBody>
      </p:sp>
      <p:sp>
        <p:nvSpPr>
          <p:cNvPr name="TextBox 10" id="10"/>
          <p:cNvSpPr txBox="true"/>
          <p:nvPr/>
        </p:nvSpPr>
        <p:spPr>
          <a:xfrm rot="0">
            <a:off x="908025" y="4580806"/>
            <a:ext cx="11000196" cy="3254180"/>
          </a:xfrm>
          <a:prstGeom prst="rect">
            <a:avLst/>
          </a:prstGeom>
        </p:spPr>
        <p:txBody>
          <a:bodyPr anchor="t" rtlCol="false" tIns="0" lIns="0" bIns="0" rIns="0">
            <a:spAutoFit/>
          </a:bodyPr>
          <a:lstStyle/>
          <a:p>
            <a:pPr algn="l">
              <a:lnSpc>
                <a:spcPts val="5216"/>
              </a:lnSpc>
            </a:pPr>
            <a:r>
              <a:rPr lang="en-US" sz="3200" spc="16">
                <a:solidFill>
                  <a:srgbClr val="3F7818"/>
                </a:solidFill>
                <a:latin typeface="IBM Plex Sans Condensed Bold"/>
              </a:rPr>
              <a:t>STRATEGY</a:t>
            </a:r>
          </a:p>
          <a:p>
            <a:pPr algn="l" marL="690881" indent="-345440" lvl="1">
              <a:lnSpc>
                <a:spcPts val="5216"/>
              </a:lnSpc>
              <a:buFont typeface="Arial"/>
              <a:buChar char="•"/>
            </a:pPr>
            <a:r>
              <a:rPr lang="en-US" sz="3200" spc="16">
                <a:solidFill>
                  <a:srgbClr val="000000"/>
                </a:solidFill>
                <a:latin typeface="IBM Plex Sans Condensed"/>
              </a:rPr>
              <a:t>Posting informative articles, participating in relevant discussions, and showcasing accomplishments and skills. </a:t>
            </a:r>
          </a:p>
          <a:p>
            <a:pPr algn="l" marL="690881" indent="-345440" lvl="1">
              <a:lnSpc>
                <a:spcPts val="5216"/>
              </a:lnSpc>
              <a:buFont typeface="Arial"/>
              <a:buChar char="•"/>
            </a:pPr>
            <a:r>
              <a:rPr lang="en-US" sz="3200" spc="16">
                <a:solidFill>
                  <a:srgbClr val="000000"/>
                </a:solidFill>
                <a:latin typeface="IBM Plex Sans Condensed"/>
              </a:rPr>
              <a:t>Building a professional network via Linkedin and other platforms and cultivating relationships within the industry.</a:t>
            </a:r>
          </a:p>
        </p:txBody>
      </p:sp>
      <p:sp>
        <p:nvSpPr>
          <p:cNvPr name="Freeform 11" id="11"/>
          <p:cNvSpPr/>
          <p:nvPr/>
        </p:nvSpPr>
        <p:spPr>
          <a:xfrm flipH="false" flipV="false" rot="0">
            <a:off x="511728" y="223601"/>
            <a:ext cx="1183237" cy="1186067"/>
          </a:xfrm>
          <a:custGeom>
            <a:avLst/>
            <a:gdLst/>
            <a:ahLst/>
            <a:cxnLst/>
            <a:rect r="r" b="b" t="t" l="l"/>
            <a:pathLst>
              <a:path h="1186067" w="1183237">
                <a:moveTo>
                  <a:pt x="0" y="0"/>
                </a:moveTo>
                <a:lnTo>
                  <a:pt x="1183237" y="0"/>
                </a:lnTo>
                <a:lnTo>
                  <a:pt x="1183237" y="1186067"/>
                </a:lnTo>
                <a:lnTo>
                  <a:pt x="0" y="1186067"/>
                </a:lnTo>
                <a:lnTo>
                  <a:pt x="0" y="0"/>
                </a:lnTo>
                <a:close/>
              </a:path>
            </a:pathLst>
          </a:custGeom>
          <a:blipFill>
            <a:blip r:embed="rId10"/>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82020" y="0"/>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10"/>
            <a:stretch>
              <a:fillRect l="0" t="0" r="0" b="0"/>
            </a:stretch>
          </a:blipFill>
        </p:spPr>
      </p:sp>
      <p:sp>
        <p:nvSpPr>
          <p:cNvPr name="TextBox 7" id="7"/>
          <p:cNvSpPr txBox="true"/>
          <p:nvPr/>
        </p:nvSpPr>
        <p:spPr>
          <a:xfrm rot="0">
            <a:off x="6974566" y="2793182"/>
            <a:ext cx="7704996" cy="5941250"/>
          </a:xfrm>
          <a:prstGeom prst="rect">
            <a:avLst/>
          </a:prstGeom>
        </p:spPr>
        <p:txBody>
          <a:bodyPr anchor="t" rtlCol="false" tIns="0" lIns="0" bIns="0" rIns="0">
            <a:spAutoFit/>
          </a:bodyPr>
          <a:lstStyle/>
          <a:p>
            <a:pPr algn="l">
              <a:lnSpc>
                <a:spcPts val="7487"/>
              </a:lnSpc>
            </a:pPr>
            <a:r>
              <a:rPr lang="en-US" sz="4799" spc="23">
                <a:solidFill>
                  <a:srgbClr val="3F7818"/>
                </a:solidFill>
                <a:latin typeface="IBM Plex Sans Condensed Bold"/>
              </a:rPr>
              <a:t>Brand  Vision and Values</a:t>
            </a:r>
          </a:p>
          <a:p>
            <a:pPr algn="just">
              <a:lnSpc>
                <a:spcPts val="4991"/>
              </a:lnSpc>
            </a:pPr>
            <a:r>
              <a:rPr lang="en-US" sz="3199" spc="15">
                <a:solidFill>
                  <a:srgbClr val="3F7818"/>
                </a:solidFill>
                <a:latin typeface="IBM Plex Sans Condensed"/>
              </a:rPr>
              <a:t>Clearly define your brand's vision, mission, and core values. What do you stand for, and what is the purpose of your personal brand in your professional field? </a:t>
            </a:r>
          </a:p>
          <a:p>
            <a:pPr algn="just">
              <a:lnSpc>
                <a:spcPts val="4991"/>
              </a:lnSpc>
            </a:pPr>
          </a:p>
          <a:p>
            <a:pPr algn="just">
              <a:lnSpc>
                <a:spcPts val="4991"/>
              </a:lnSpc>
            </a:pPr>
            <a:r>
              <a:rPr lang="en-US" sz="3199" spc="15">
                <a:solidFill>
                  <a:srgbClr val="3F7818"/>
                </a:solidFill>
                <a:latin typeface="IBM Plex Sans Condensed"/>
              </a:rPr>
              <a:t>These foundational elements provide the direction and moral compass for your brand.</a:t>
            </a:r>
          </a:p>
          <a:p>
            <a:pPr algn="just">
              <a:lnSpc>
                <a:spcPts val="4991"/>
              </a:lnSpc>
            </a:pPr>
            <a:r>
              <a:rPr lang="en-US" sz="3199" spc="15">
                <a:solidFill>
                  <a:srgbClr val="3F7818"/>
                </a:solidFill>
                <a:latin typeface="IBM Plex Sans Condensed"/>
              </a:rPr>
              <a:t> </a:t>
            </a:r>
          </a:p>
        </p:txBody>
      </p:sp>
      <p:sp>
        <p:nvSpPr>
          <p:cNvPr name="Freeform 8" id="8"/>
          <p:cNvSpPr/>
          <p:nvPr/>
        </p:nvSpPr>
        <p:spPr>
          <a:xfrm flipH="false" flipV="false" rot="0">
            <a:off x="882015" y="2831282"/>
            <a:ext cx="5808157" cy="6034449"/>
          </a:xfrm>
          <a:custGeom>
            <a:avLst/>
            <a:gdLst/>
            <a:ahLst/>
            <a:cxnLst/>
            <a:rect r="r" b="b" t="t" l="l"/>
            <a:pathLst>
              <a:path h="6034449" w="5808157">
                <a:moveTo>
                  <a:pt x="0" y="0"/>
                </a:moveTo>
                <a:lnTo>
                  <a:pt x="5808157" y="0"/>
                </a:lnTo>
                <a:lnTo>
                  <a:pt x="5808157" y="6034449"/>
                </a:lnTo>
                <a:lnTo>
                  <a:pt x="0" y="60344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1028700" y="942975"/>
            <a:ext cx="13555612" cy="844523"/>
          </a:xfrm>
          <a:prstGeom prst="rect">
            <a:avLst/>
          </a:prstGeom>
        </p:spPr>
        <p:txBody>
          <a:bodyPr anchor="t" rtlCol="false" tIns="0" lIns="0" bIns="0" rIns="0">
            <a:spAutoFit/>
          </a:bodyPr>
          <a:lstStyle/>
          <a:p>
            <a:pPr algn="l">
              <a:lnSpc>
                <a:spcPts val="6999"/>
              </a:lnSpc>
            </a:pPr>
            <a:r>
              <a:rPr lang="en-US" sz="4999" spc="-59">
                <a:solidFill>
                  <a:srgbClr val="3F7818"/>
                </a:solidFill>
                <a:latin typeface="IBM Plex Sans Bold"/>
              </a:rPr>
              <a:t>Elements of a Professional Personal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DAFyzTG3gAk</dc:identifier>
  <dcterms:modified xsi:type="dcterms:W3CDTF">2011-08-01T06:04:30Z</dcterms:modified>
  <cp:revision>1</cp:revision>
  <dc:title>GIGGERS PERSONAL BRANDING PPT</dc:title>
</cp:coreProperties>
</file>