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62"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61"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Quattrocento Sans" panose="020B0502050000020003" pitchFamily="34" charset="0"/>
      <p:regular r:id="rId27"/>
      <p:bold r:id="rId28"/>
      <p:italic r:id="rId29"/>
      <p:boldItalic r:id="rId30"/>
    </p:embeddedFont>
    <p:embeddedFont>
      <p:font typeface="Trebuchet MS" panose="020B060302020202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gIEashi74fpSpOyJh5ZR35QnW/p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1398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9032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512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6393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5436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886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3069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1710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480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9316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8003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3285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8578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8784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2154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3873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1879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Rubrikbild" type="title">
  <p:cSld name="TITLE">
    <p:spTree>
      <p:nvGrpSpPr>
        <p:cNvPr id="1"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25" name="Google Shape;25;p8"/>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26" name="Google Shape;26;p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27" name="Google Shape;27;p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30" name="Google Shape;30;p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31" name="Google Shape;31;p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32" name="Google Shape;32;p8"/>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8"/>
            <p:cNvSpPr/>
            <p:nvPr/>
          </p:nvSpPr>
          <p:spPr>
            <a:xfrm rot="10800000">
              <a:off x="0" y="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8"/>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36" name="Google Shape;36;p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och bildtext">
  <p:cSld name="Titel och bildtext">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7"/>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93" name="Google Shape;93;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t med beskrivning">
  <p:cSld name="Citat med beskrivning">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8"/>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99" name="Google Shape;99;p18"/>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0" name="Google Shape;100;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
        <p:nvSpPr>
          <p:cNvPr id="104" name="Google Shape;104;p1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sz="1800">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nkort">
  <p:cSld name="Namnkort">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9"/>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8" name="Google Shape;108;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nkort för citat">
  <p:cSld name="Namnkort för citat">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0"/>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4" name="Google Shape;114;p20"/>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5" name="Google Shape;115;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
        <p:nvSpPr>
          <p:cNvPr id="119" name="Google Shape;119;p20"/>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ant eller falskt">
  <p:cSld name="Sant eller falskt">
    <p:spTree>
      <p:nvGrpSpPr>
        <p:cNvPr id="1" name="Shape 120"/>
        <p:cNvGrpSpPr/>
        <p:nvPr/>
      </p:nvGrpSpPr>
      <p:grpSpPr>
        <a:xfrm>
          <a:off x="0" y="0"/>
          <a:ext cx="0" cy="0"/>
          <a:chOff x="0" y="0"/>
          <a:chExt cx="0" cy="0"/>
        </a:xfrm>
      </p:grpSpPr>
      <p:sp>
        <p:nvSpPr>
          <p:cNvPr id="121" name="Google Shape;121;p21"/>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3" name="Google Shape;123;p2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24" name="Google Shape;124;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2"/>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0" name="Google Shape;130;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3"/>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6" name="Google Shape;136;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9"/>
        <p:cNvGrpSpPr/>
        <p:nvPr/>
      </p:nvGrpSpPr>
      <p:grpSpPr>
        <a:xfrm>
          <a:off x="0" y="0"/>
          <a:ext cx="0" cy="0"/>
          <a:chOff x="0" y="0"/>
          <a:chExt cx="0" cy="0"/>
        </a:xfrm>
      </p:grpSpPr>
      <p:sp>
        <p:nvSpPr>
          <p:cNvPr id="40" name="Google Shape;40;p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9"/>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2" name="Google Shape;42;p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48" name="Google Shape;48;p1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51"/>
        <p:cNvGrpSpPr/>
        <p:nvPr/>
      </p:nvGrpSpPr>
      <p:grpSpPr>
        <a:xfrm>
          <a:off x="0" y="0"/>
          <a:ext cx="0" cy="0"/>
          <a:chOff x="0" y="0"/>
          <a:chExt cx="0" cy="0"/>
        </a:xfrm>
      </p:grpSpPr>
      <p:sp>
        <p:nvSpPr>
          <p:cNvPr id="52" name="Google Shape;52;p1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4" name="Google Shape;54;p11"/>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5" name="Google Shape;55;p1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1" name="Google Shape;61;p12"/>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2" name="Google Shape;62;p12"/>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3" name="Google Shape;63;p12"/>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4" name="Google Shape;64;p1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67"/>
        <p:cNvGrpSpPr/>
        <p:nvPr/>
      </p:nvGrpSpPr>
      <p:grpSpPr>
        <a:xfrm>
          <a:off x="0" y="0"/>
          <a:ext cx="0" cy="0"/>
          <a:chOff x="0" y="0"/>
          <a:chExt cx="0" cy="0"/>
        </a:xfrm>
      </p:grpSpPr>
      <p:sp>
        <p:nvSpPr>
          <p:cNvPr id="68" name="Google Shape;68;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72"/>
        <p:cNvGrpSpPr/>
        <p:nvPr/>
      </p:nvGrpSpPr>
      <p:grpSpPr>
        <a:xfrm>
          <a:off x="0" y="0"/>
          <a:ext cx="0" cy="0"/>
          <a:chOff x="0" y="0"/>
          <a:chExt cx="0" cy="0"/>
        </a:xfrm>
      </p:grpSpPr>
      <p:sp>
        <p:nvSpPr>
          <p:cNvPr id="73" name="Google Shape;73;p1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76"/>
        <p:cNvGrpSpPr/>
        <p:nvPr/>
      </p:nvGrpSpPr>
      <p:grpSpPr>
        <a:xfrm>
          <a:off x="0" y="0"/>
          <a:ext cx="0" cy="0"/>
          <a:chOff x="0" y="0"/>
          <a:chExt cx="0" cy="0"/>
        </a:xfrm>
      </p:grpSpPr>
      <p:sp>
        <p:nvSpPr>
          <p:cNvPr id="77" name="Google Shape;77;p15"/>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79" name="Google Shape;79;p15"/>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1120"/>
              <a:buNone/>
              <a:defRPr sz="1400"/>
            </a:lvl2pPr>
            <a:lvl3pPr marL="1371600" lvl="2" indent="-228600" algn="l">
              <a:spcBef>
                <a:spcPts val="1000"/>
              </a:spcBef>
              <a:spcAft>
                <a:spcPts val="0"/>
              </a:spcAft>
              <a:buSzPts val="960"/>
              <a:buNone/>
              <a:defRPr sz="1200"/>
            </a:lvl3pPr>
            <a:lvl4pPr marL="1828800" lvl="3" indent="-228600" algn="l">
              <a:spcBef>
                <a:spcPts val="1000"/>
              </a:spcBef>
              <a:spcAft>
                <a:spcPts val="0"/>
              </a:spcAft>
              <a:buSzPts val="800"/>
              <a:buNone/>
              <a:defRPr sz="1000"/>
            </a:lvl4pPr>
            <a:lvl5pPr marL="2286000" lvl="4" indent="-228600" algn="l">
              <a:spcBef>
                <a:spcPts val="1000"/>
              </a:spcBef>
              <a:spcAft>
                <a:spcPts val="0"/>
              </a:spcAft>
              <a:buSzPts val="800"/>
              <a:buNone/>
              <a:defRPr sz="1000"/>
            </a:lvl5pPr>
            <a:lvl6pPr marL="2743200" lvl="5" indent="-228600" algn="l">
              <a:spcBef>
                <a:spcPts val="1000"/>
              </a:spcBef>
              <a:spcAft>
                <a:spcPts val="0"/>
              </a:spcAft>
              <a:buSzPts val="800"/>
              <a:buNone/>
              <a:defRPr sz="1000"/>
            </a:lvl6pPr>
            <a:lvl7pPr marL="3200400" lvl="6" indent="-228600" algn="l">
              <a:spcBef>
                <a:spcPts val="1000"/>
              </a:spcBef>
              <a:spcAft>
                <a:spcPts val="0"/>
              </a:spcAft>
              <a:buSzPts val="800"/>
              <a:buNone/>
              <a:defRPr sz="1000"/>
            </a:lvl7pPr>
            <a:lvl8pPr marL="3657600" lvl="7" indent="-228600" algn="l">
              <a:spcBef>
                <a:spcPts val="1000"/>
              </a:spcBef>
              <a:spcAft>
                <a:spcPts val="0"/>
              </a:spcAft>
              <a:buSzPts val="800"/>
              <a:buNone/>
              <a:defRPr sz="1000"/>
            </a:lvl8pPr>
            <a:lvl9pPr marL="4114800" lvl="8" indent="-228600" algn="l">
              <a:spcBef>
                <a:spcPts val="1000"/>
              </a:spcBef>
              <a:spcAft>
                <a:spcPts val="0"/>
              </a:spcAft>
              <a:buSzPts val="800"/>
              <a:buNone/>
              <a:defRPr sz="1000"/>
            </a:lvl9pPr>
          </a:lstStyle>
          <a:p>
            <a:endParaRPr/>
          </a:p>
        </p:txBody>
      </p:sp>
      <p:sp>
        <p:nvSpPr>
          <p:cNvPr id="80" name="Google Shape;80;p1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6"/>
          <p:cNvSpPr>
            <a:spLocks noGrp="1"/>
          </p:cNvSpPr>
          <p:nvPr>
            <p:ph type="pic" idx="2"/>
          </p:nvPr>
        </p:nvSpPr>
        <p:spPr>
          <a:xfrm>
            <a:off x="677334" y="609600"/>
            <a:ext cx="8596668" cy="3845718"/>
          </a:xfrm>
          <a:prstGeom prst="rect">
            <a:avLst/>
          </a:prstGeom>
          <a:noFill/>
          <a:ln>
            <a:noFill/>
          </a:ln>
        </p:spPr>
      </p:sp>
      <p:sp>
        <p:nvSpPr>
          <p:cNvPr id="86" name="Google Shape;86;p16"/>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7" name="Google Shape;87;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8" name="Google Shape;8;p7"/>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9" name="Google Shape;9;p7"/>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10" name="Google Shape;10;p7"/>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7"/>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13" name="Google Shape;13;p7"/>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4" name="Google Shape;14;p7"/>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5" name="Google Shape;15;p7"/>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7"/>
            <p:cNvSpPr/>
            <p:nvPr/>
          </p:nvSpPr>
          <p:spPr>
            <a:xfrm>
              <a:off x="0" y="4013200"/>
              <a:ext cx="448733" cy="2844800"/>
            </a:xfrm>
            <a:prstGeom prst="triangle">
              <a:avLst>
                <a:gd name="adj" fmla="val 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7"/>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1"/>
          <p:cNvSpPr txBox="1">
            <a:spLocks noGrp="1"/>
          </p:cNvSpPr>
          <p:nvPr>
            <p:ph type="ctrTitle"/>
          </p:nvPr>
        </p:nvSpPr>
        <p:spPr>
          <a:xfrm>
            <a:off x="5775957" y="2719546"/>
            <a:ext cx="4761414" cy="2734196"/>
          </a:xfrm>
          <a:prstGeom prst="rect">
            <a:avLst/>
          </a:prstGeom>
          <a:noFill/>
          <a:ln>
            <a:noFill/>
          </a:ln>
        </p:spPr>
        <p:txBody>
          <a:bodyPr spcFirstLastPara="1" wrap="square" lIns="91425" tIns="45700" rIns="91425" bIns="45700" anchor="b" anchorCtr="0">
            <a:noAutofit/>
          </a:bodyPr>
          <a:lstStyle/>
          <a:p>
            <a:pPr algn="l">
              <a:buClr>
                <a:srgbClr val="3F7818"/>
              </a:buClr>
              <a:buSzPts val="4400"/>
            </a:pPr>
            <a:r>
              <a:rPr lang="en-US" sz="3600" b="1" dirty="0">
                <a:solidFill>
                  <a:srgbClr val="3E762A"/>
                </a:solidFill>
                <a:effectLst/>
                <a:latin typeface="Times New Roman" panose="02020603050405020304" pitchFamily="18" charset="0"/>
                <a:ea typeface="Times New Roman" panose="02020603050405020304" pitchFamily="18" charset="0"/>
                <a:cs typeface="Times New Roman" panose="02020603050405020304" pitchFamily="18" charset="0"/>
              </a:rPr>
              <a:t>DEVELOPING PROJECT-BASED</a:t>
            </a:r>
            <a:r>
              <a:rPr lang="en-US" sz="4000" b="1" dirty="0">
                <a:solidFill>
                  <a:srgbClr val="3E762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a:solidFill>
                  <a:srgbClr val="3E762A"/>
                </a:solidFill>
                <a:effectLst/>
                <a:latin typeface="Times New Roman" panose="02020603050405020304" pitchFamily="18" charset="0"/>
                <a:ea typeface="Times New Roman" panose="02020603050405020304" pitchFamily="18" charset="0"/>
                <a:cs typeface="Times New Roman" panose="02020603050405020304" pitchFamily="18" charset="0"/>
              </a:rPr>
              <a:t>THINKING SKILLS: A GUIDE TO EFFECTIVE PROJECT MANAGEMENT</a:t>
            </a:r>
            <a:br>
              <a:rPr lang="sk-SK" sz="2000" dirty="0">
                <a:effectLst/>
                <a:latin typeface="Calibri" panose="020F0502020204030204" pitchFamily="34" charset="0"/>
                <a:ea typeface="Times New Roman" panose="02020603050405020304" pitchFamily="18" charset="0"/>
                <a:cs typeface="Times New Roman" panose="02020603050405020304" pitchFamily="18" charset="0"/>
              </a:rPr>
            </a:br>
            <a:endParaRPr lang="sk-SK" sz="3600" dirty="0"/>
          </a:p>
        </p:txBody>
      </p:sp>
      <p:sp>
        <p:nvSpPr>
          <p:cNvPr id="144" name="Google Shape;144;p1"/>
          <p:cNvSpPr/>
          <p:nvPr/>
        </p:nvSpPr>
        <p:spPr>
          <a:xfrm rot="10800000">
            <a:off x="3174" y="1270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5" name="Google Shape;145;p1"/>
          <p:cNvPicPr preferRelativeResize="0"/>
          <p:nvPr/>
        </p:nvPicPr>
        <p:blipFill rotWithShape="1">
          <a:blip r:embed="rId3">
            <a:alphaModFix/>
          </a:blip>
          <a:srcRect/>
          <a:stretch/>
        </p:blipFill>
        <p:spPr>
          <a:xfrm>
            <a:off x="1450963" y="1261330"/>
            <a:ext cx="4324994" cy="4335340"/>
          </a:xfrm>
          <a:prstGeom prst="rect">
            <a:avLst/>
          </a:prstGeom>
          <a:noFill/>
          <a:ln>
            <a:noFill/>
          </a:ln>
        </p:spPr>
      </p:pic>
      <p:pic>
        <p:nvPicPr>
          <p:cNvPr id="146" name="Google Shape;146;p1"/>
          <p:cNvPicPr preferRelativeResize="0"/>
          <p:nvPr/>
        </p:nvPicPr>
        <p:blipFill rotWithShape="1">
          <a:blip r:embed="rId4">
            <a:alphaModFix/>
          </a:blip>
          <a:srcRect/>
          <a:stretch/>
        </p:blipFill>
        <p:spPr>
          <a:xfrm>
            <a:off x="235341" y="6255161"/>
            <a:ext cx="1964299" cy="412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IMPLEMENTING PROJECT SCHEDULES:</a:t>
            </a:r>
          </a:p>
          <a:p>
            <a:pPr marL="0" marR="0" lvl="0" indent="0" algn="l"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Importance of Timelines</a:t>
            </a:r>
            <a:r>
              <a:rPr lang="en-US" sz="2000" dirty="0">
                <a:solidFill>
                  <a:schemeClr val="dk1"/>
                </a:solidFill>
                <a:latin typeface="Quattrocento Sans"/>
              </a:rPr>
              <a:t>: </a:t>
            </a:r>
            <a:r>
              <a:rPr lang="sk-SK" sz="2000" dirty="0">
                <a:solidFill>
                  <a:schemeClr val="dk1"/>
                </a:solidFill>
                <a:latin typeface="Quattrocento Sans"/>
              </a:rPr>
              <a:t>T</a:t>
            </a:r>
            <a:r>
              <a:rPr lang="en-US" sz="2000" dirty="0" err="1">
                <a:solidFill>
                  <a:schemeClr val="dk1"/>
                </a:solidFill>
                <a:latin typeface="Quattrocento Sans"/>
              </a:rPr>
              <a:t>imelines</a:t>
            </a:r>
            <a:r>
              <a:rPr lang="en-US" sz="2000" dirty="0">
                <a:solidFill>
                  <a:schemeClr val="dk1"/>
                </a:solidFill>
                <a:latin typeface="Quattrocento Sans"/>
              </a:rPr>
              <a:t> ensure project tasks are completed on schedule, preventing delays and bottlenecks.</a:t>
            </a:r>
            <a:r>
              <a:rPr lang="sk-SK" sz="2000" dirty="0">
                <a:solidFill>
                  <a:schemeClr val="dk1"/>
                </a:solidFill>
                <a:latin typeface="Quattrocento Sans"/>
              </a:rPr>
              <a:t> Project has to </a:t>
            </a:r>
            <a:r>
              <a:rPr lang="sk-SK" sz="2000" dirty="0" err="1">
                <a:solidFill>
                  <a:schemeClr val="dk1"/>
                </a:solidFill>
                <a:latin typeface="Quattrocento Sans"/>
              </a:rPr>
              <a:t>be</a:t>
            </a:r>
            <a:r>
              <a:rPr lang="sk-SK" sz="2000" dirty="0">
                <a:solidFill>
                  <a:schemeClr val="dk1"/>
                </a:solidFill>
                <a:latin typeface="Quattrocento Sans"/>
              </a:rPr>
              <a:t> </a:t>
            </a:r>
            <a:r>
              <a:rPr lang="sk-SK" sz="2000" dirty="0" err="1">
                <a:solidFill>
                  <a:schemeClr val="dk1"/>
                </a:solidFill>
                <a:latin typeface="Quattrocento Sans"/>
              </a:rPr>
              <a:t>broken</a:t>
            </a:r>
            <a:r>
              <a:rPr lang="sk-SK" sz="2000" dirty="0">
                <a:solidFill>
                  <a:schemeClr val="dk1"/>
                </a:solidFill>
                <a:latin typeface="Quattrocento Sans"/>
              </a:rPr>
              <a:t> </a:t>
            </a:r>
            <a:r>
              <a:rPr lang="en-US" sz="2000" dirty="0">
                <a:solidFill>
                  <a:schemeClr val="dk1"/>
                </a:solidFill>
                <a:latin typeface="Quattrocento Sans"/>
              </a:rPr>
              <a:t> down into smaller, manageable tasks and sub-tasks</a:t>
            </a:r>
            <a:r>
              <a:rPr lang="sk-SK" sz="2000" dirty="0">
                <a:solidFill>
                  <a:schemeClr val="dk1"/>
                </a:solidFill>
                <a:latin typeface="Quattrocento Sans"/>
              </a:rPr>
              <a:t> – </a:t>
            </a:r>
            <a:r>
              <a:rPr lang="sk-SK" sz="2000" dirty="0" err="1">
                <a:solidFill>
                  <a:schemeClr val="dk1"/>
                </a:solidFill>
                <a:latin typeface="Quattrocento Sans"/>
              </a:rPr>
              <a:t>Work</a:t>
            </a:r>
            <a:r>
              <a:rPr lang="sk-SK" sz="2000" dirty="0">
                <a:solidFill>
                  <a:schemeClr val="dk1"/>
                </a:solidFill>
                <a:latin typeface="Quattrocento Sans"/>
              </a:rPr>
              <a:t> </a:t>
            </a:r>
            <a:r>
              <a:rPr lang="sk-SK" sz="2000" dirty="0" err="1">
                <a:solidFill>
                  <a:schemeClr val="dk1"/>
                </a:solidFill>
                <a:latin typeface="Quattrocento Sans"/>
              </a:rPr>
              <a:t>Breakdown</a:t>
            </a:r>
            <a:r>
              <a:rPr lang="sk-SK" sz="2000" dirty="0">
                <a:solidFill>
                  <a:schemeClr val="dk1"/>
                </a:solidFill>
                <a:latin typeface="Quattrocento Sans"/>
              </a:rPr>
              <a:t> </a:t>
            </a:r>
            <a:r>
              <a:rPr lang="sk-SK" sz="2000" dirty="0" err="1">
                <a:solidFill>
                  <a:schemeClr val="dk1"/>
                </a:solidFill>
                <a:latin typeface="Quattrocento Sans"/>
              </a:rPr>
              <a:t>Structure</a:t>
            </a:r>
            <a:r>
              <a:rPr lang="sk-SK" sz="2000" dirty="0">
                <a:solidFill>
                  <a:schemeClr val="dk1"/>
                </a:solidFill>
                <a:latin typeface="Quattrocento Sans"/>
              </a:rPr>
              <a:t> and e</a:t>
            </a:r>
            <a:r>
              <a:rPr lang="en-US" sz="2000" dirty="0" err="1">
                <a:solidFill>
                  <a:schemeClr val="dk1"/>
                </a:solidFill>
                <a:latin typeface="Quattrocento Sans"/>
              </a:rPr>
              <a:t>stimate</a:t>
            </a:r>
            <a:r>
              <a:rPr lang="en-US" sz="2000" dirty="0">
                <a:solidFill>
                  <a:schemeClr val="dk1"/>
                </a:solidFill>
                <a:latin typeface="Quattrocento Sans"/>
              </a:rPr>
              <a:t> the time required to complete each task in the WBS</a:t>
            </a:r>
            <a:r>
              <a:rPr lang="sk-SK" sz="2000" dirty="0">
                <a:solidFill>
                  <a:schemeClr val="dk1"/>
                </a:solidFill>
                <a:latin typeface="Quattrocento Sans"/>
              </a:rPr>
              <a:t>.</a:t>
            </a:r>
          </a:p>
          <a:p>
            <a:pPr marL="0" marR="0" lvl="0" indent="0" algn="just" rtl="0">
              <a:spcBef>
                <a:spcPts val="0"/>
              </a:spcBef>
              <a:spcAft>
                <a:spcPts val="0"/>
              </a:spcAft>
              <a:buClr>
                <a:schemeClr val="dk1"/>
              </a:buClr>
              <a:buSzPts val="1100"/>
              <a:buFont typeface="Quattrocento Sans"/>
              <a:buNone/>
            </a:pPr>
            <a:r>
              <a:rPr lang="sk-SK" sz="2000" b="1" i="1" dirty="0" err="1">
                <a:solidFill>
                  <a:schemeClr val="dk1"/>
                </a:solidFill>
                <a:latin typeface="Quattrocento Sans"/>
              </a:rPr>
              <a:t>Tools</a:t>
            </a:r>
            <a:r>
              <a:rPr lang="sk-SK" sz="2000" b="1" i="1" dirty="0">
                <a:solidFill>
                  <a:schemeClr val="dk1"/>
                </a:solidFill>
                <a:latin typeface="Quattrocento Sans"/>
              </a:rPr>
              <a:t> </a:t>
            </a:r>
            <a:r>
              <a:rPr lang="en-US" sz="2000" b="1" i="1" dirty="0">
                <a:solidFill>
                  <a:schemeClr val="dk1"/>
                </a:solidFill>
                <a:latin typeface="Quattrocento Sans"/>
              </a:rPr>
              <a:t>and Milestones</a:t>
            </a:r>
            <a:r>
              <a:rPr lang="en-US" sz="2000" dirty="0">
                <a:solidFill>
                  <a:schemeClr val="dk1"/>
                </a:solidFill>
                <a:latin typeface="Quattrocento Sans"/>
              </a:rPr>
              <a:t>: </a:t>
            </a:r>
            <a:r>
              <a:rPr lang="sk-SK" sz="2000" dirty="0">
                <a:solidFill>
                  <a:schemeClr val="dk1"/>
                </a:solidFill>
                <a:latin typeface="Quattrocento Sans"/>
              </a:rPr>
              <a:t>T</a:t>
            </a:r>
            <a:r>
              <a:rPr lang="en-US" sz="2000" dirty="0" err="1">
                <a:solidFill>
                  <a:schemeClr val="dk1"/>
                </a:solidFill>
                <a:latin typeface="Quattrocento Sans"/>
              </a:rPr>
              <a:t>ools</a:t>
            </a:r>
            <a:r>
              <a:rPr lang="en-US" sz="2000" dirty="0">
                <a:solidFill>
                  <a:schemeClr val="dk1"/>
                </a:solidFill>
                <a:latin typeface="Quattrocento Sans"/>
              </a:rPr>
              <a:t> and milestones</a:t>
            </a:r>
            <a:r>
              <a:rPr lang="sk-SK" sz="2000" dirty="0">
                <a:solidFill>
                  <a:schemeClr val="dk1"/>
                </a:solidFill>
                <a:latin typeface="Quattrocento Sans"/>
              </a:rPr>
              <a:t> </a:t>
            </a:r>
            <a:r>
              <a:rPr lang="en-US" sz="2000" dirty="0">
                <a:solidFill>
                  <a:schemeClr val="dk1"/>
                </a:solidFill>
                <a:latin typeface="Quattrocento Sans"/>
              </a:rPr>
              <a:t>visually represent project schedules, helping with task management.</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262989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713866"/>
            <a:ext cx="6486166" cy="39087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MANAGING RESOURCES:</a:t>
            </a:r>
          </a:p>
          <a:p>
            <a:pPr marL="0" marR="0" lvl="0" indent="0" algn="l" rtl="0">
              <a:spcBef>
                <a:spcPts val="0"/>
              </a:spcBef>
              <a:spcAft>
                <a:spcPts val="0"/>
              </a:spcAft>
              <a:buClr>
                <a:schemeClr val="dk1"/>
              </a:buClr>
              <a:buSzPts val="1100"/>
              <a:buFont typeface="Quattrocento Sans"/>
              <a:buNone/>
            </a:pPr>
            <a:endParaRPr lang="sk-SK" sz="2000" dirty="0">
              <a:solidFill>
                <a:schemeClr val="dk1"/>
              </a:solidFill>
              <a:latin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Allocation and Optimization</a:t>
            </a:r>
            <a:r>
              <a:rPr lang="en-US" sz="2000" dirty="0">
                <a:solidFill>
                  <a:schemeClr val="dk1"/>
                </a:solidFill>
                <a:latin typeface="Quattrocento Sans"/>
              </a:rPr>
              <a:t>:</a:t>
            </a:r>
            <a:r>
              <a:rPr lang="sk-SK" sz="2000" dirty="0">
                <a:solidFill>
                  <a:schemeClr val="dk1"/>
                </a:solidFill>
                <a:latin typeface="Quattrocento Sans"/>
              </a:rPr>
              <a:t> </a:t>
            </a:r>
            <a:r>
              <a:rPr lang="sk-SK" sz="2000" dirty="0" err="1">
                <a:solidFill>
                  <a:schemeClr val="dk1"/>
                </a:solidFill>
                <a:latin typeface="Quattrocento Sans"/>
              </a:rPr>
              <a:t>Efficient</a:t>
            </a:r>
            <a:r>
              <a:rPr lang="sk-SK" sz="2000" dirty="0">
                <a:solidFill>
                  <a:schemeClr val="dk1"/>
                </a:solidFill>
                <a:latin typeface="Quattrocento Sans"/>
              </a:rPr>
              <a:t> </a:t>
            </a:r>
            <a:r>
              <a:rPr lang="sk-SK" sz="2000" dirty="0" err="1">
                <a:solidFill>
                  <a:schemeClr val="dk1"/>
                </a:solidFill>
                <a:latin typeface="Quattrocento Sans"/>
              </a:rPr>
              <a:t>resource</a:t>
            </a:r>
            <a:r>
              <a:rPr lang="sk-SK" sz="2000" dirty="0">
                <a:solidFill>
                  <a:schemeClr val="dk1"/>
                </a:solidFill>
                <a:latin typeface="Quattrocento Sans"/>
              </a:rPr>
              <a:t> </a:t>
            </a:r>
            <a:r>
              <a:rPr lang="sk-SK" sz="2000" dirty="0" err="1">
                <a:solidFill>
                  <a:schemeClr val="dk1"/>
                </a:solidFill>
                <a:latin typeface="Quattrocento Sans"/>
              </a:rPr>
              <a:t>allocation</a:t>
            </a:r>
            <a:r>
              <a:rPr lang="sk-SK" sz="2000" dirty="0">
                <a:solidFill>
                  <a:schemeClr val="dk1"/>
                </a:solidFill>
                <a:latin typeface="Quattrocento Sans"/>
              </a:rPr>
              <a:t> and </a:t>
            </a:r>
            <a:r>
              <a:rPr lang="sk-SK" sz="2000" dirty="0" err="1">
                <a:solidFill>
                  <a:schemeClr val="dk1"/>
                </a:solidFill>
                <a:latin typeface="Quattrocento Sans"/>
              </a:rPr>
              <a:t>optimization</a:t>
            </a:r>
            <a:r>
              <a:rPr lang="sk-SK" sz="2000" dirty="0">
                <a:solidFill>
                  <a:schemeClr val="dk1"/>
                </a:solidFill>
                <a:latin typeface="Quattrocento Sans"/>
              </a:rPr>
              <a:t> </a:t>
            </a:r>
            <a:r>
              <a:rPr lang="sk-SK" sz="2000" dirty="0" err="1">
                <a:solidFill>
                  <a:schemeClr val="dk1"/>
                </a:solidFill>
                <a:latin typeface="Quattrocento Sans"/>
              </a:rPr>
              <a:t>across</a:t>
            </a:r>
            <a:r>
              <a:rPr lang="sk-SK" sz="2000" dirty="0">
                <a:solidFill>
                  <a:schemeClr val="dk1"/>
                </a:solidFill>
                <a:latin typeface="Quattrocento Sans"/>
              </a:rPr>
              <a:t> </a:t>
            </a:r>
            <a:r>
              <a:rPr lang="sk-SK" sz="2000" dirty="0" err="1">
                <a:solidFill>
                  <a:schemeClr val="dk1"/>
                </a:solidFill>
                <a:latin typeface="Quattrocento Sans"/>
              </a:rPr>
              <a:t>multiple</a:t>
            </a:r>
            <a:r>
              <a:rPr lang="sk-SK" sz="2000" dirty="0">
                <a:solidFill>
                  <a:schemeClr val="dk1"/>
                </a:solidFill>
                <a:latin typeface="Quattrocento Sans"/>
              </a:rPr>
              <a:t> </a:t>
            </a:r>
            <a:r>
              <a:rPr lang="sk-SK" sz="2000" dirty="0" err="1">
                <a:solidFill>
                  <a:schemeClr val="dk1"/>
                </a:solidFill>
                <a:latin typeface="Quattrocento Sans"/>
              </a:rPr>
              <a:t>dimensions</a:t>
            </a:r>
            <a:r>
              <a:rPr lang="sk-SK" sz="2000" dirty="0">
                <a:solidFill>
                  <a:schemeClr val="dk1"/>
                </a:solidFill>
                <a:latin typeface="Quattrocento Sans"/>
              </a:rPr>
              <a:t>. </a:t>
            </a:r>
            <a:r>
              <a:rPr lang="sk-SK" sz="2000" dirty="0" err="1">
                <a:solidFill>
                  <a:schemeClr val="dk1"/>
                </a:solidFill>
                <a:latin typeface="Quattrocento Sans"/>
              </a:rPr>
              <a:t>These</a:t>
            </a:r>
            <a:r>
              <a:rPr lang="en-US" sz="2000" dirty="0">
                <a:solidFill>
                  <a:schemeClr val="dk1"/>
                </a:solidFill>
                <a:latin typeface="Quattrocento Sans"/>
              </a:rPr>
              <a:t> include human resources, budget, materials, and equipment. The strategic allocation of these resources is crucial to meet project goals, maintain cost-effectiveness, and ensure a successful outcome.</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Balancing Workloads</a:t>
            </a:r>
            <a:r>
              <a:rPr lang="en-US" sz="2000" dirty="0">
                <a:solidFill>
                  <a:schemeClr val="dk1"/>
                </a:solidFill>
                <a:latin typeface="Quattrocento Sans"/>
              </a:rPr>
              <a:t>:</a:t>
            </a:r>
            <a:r>
              <a:rPr lang="sk-SK" sz="2800" dirty="0">
                <a:solidFill>
                  <a:srgbClr val="374151"/>
                </a:solidFill>
                <a:latin typeface="Söhne"/>
              </a:rPr>
              <a:t> </a:t>
            </a:r>
            <a:r>
              <a:rPr lang="sk-SK" sz="2000" dirty="0" err="1">
                <a:solidFill>
                  <a:schemeClr val="dk1"/>
                </a:solidFill>
                <a:latin typeface="Quattrocento Sans"/>
              </a:rPr>
              <a:t>Is</a:t>
            </a:r>
            <a:r>
              <a:rPr lang="sk-SK" sz="2000" dirty="0">
                <a:solidFill>
                  <a:schemeClr val="dk1"/>
                </a:solidFill>
                <a:latin typeface="Quattrocento Sans"/>
              </a:rPr>
              <a:t> </a:t>
            </a:r>
            <a:r>
              <a:rPr lang="en-US" sz="2000" dirty="0">
                <a:solidFill>
                  <a:schemeClr val="dk1"/>
                </a:solidFill>
                <a:latin typeface="Quattrocento Sans"/>
              </a:rPr>
              <a:t>fundamental in preventing resource overuse or underutilization. When project workloads are equitably distributed among team members, it enhances efficiency and productivity.</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54090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586117"/>
            <a:ext cx="6486166" cy="40933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MONITORING PROJECT PROGRESS:</a:t>
            </a:r>
          </a:p>
          <a:p>
            <a:pPr marL="0" marR="0" lvl="0" indent="0" algn="l" rtl="0">
              <a:spcBef>
                <a:spcPts val="0"/>
              </a:spcBef>
              <a:spcAft>
                <a:spcPts val="0"/>
              </a:spcAft>
              <a:buClr>
                <a:schemeClr val="dk1"/>
              </a:buClr>
              <a:buSzPts val="1100"/>
              <a:buFont typeface="Quattrocento Sans"/>
              <a:buNone/>
            </a:pPr>
            <a:endParaRPr lang="sk-SK" sz="2000" dirty="0">
              <a:solidFill>
                <a:schemeClr val="dk1"/>
              </a:solidFill>
              <a:latin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Continuous Tracking</a:t>
            </a:r>
            <a:r>
              <a:rPr lang="en-US" sz="2000" dirty="0">
                <a:solidFill>
                  <a:schemeClr val="dk1"/>
                </a:solidFill>
                <a:latin typeface="Quattrocento Sans"/>
              </a:rPr>
              <a:t>: Within the framework of project-based thinking, continuous tracking and reporting of project progress are vital practices. This ongoing monitoring ensures that the project is progressing as planned and helps in identifying deviations or challenges early on.</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Data-Driven Decisions: </a:t>
            </a:r>
            <a:r>
              <a:rPr lang="en-US" sz="2000" dirty="0">
                <a:solidFill>
                  <a:schemeClr val="dk1"/>
                </a:solidFill>
                <a:latin typeface="Quattrocento Sans"/>
              </a:rPr>
              <a:t>Tracking involves collecting and analyzing data related to project activities, timelines, and resource utilization. This data provides the foundation for informed decision-making and allows for quick responses to emerging issues.</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358202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586117"/>
            <a:ext cx="6486166"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COMMUNICATION AND COLLABORATION:</a:t>
            </a:r>
          </a:p>
          <a:p>
            <a:pPr marL="0" marR="0" lvl="0" indent="0" algn="l" rtl="0">
              <a:spcBef>
                <a:spcPts val="0"/>
              </a:spcBef>
              <a:spcAft>
                <a:spcPts val="0"/>
              </a:spcAft>
              <a:buClr>
                <a:schemeClr val="dk1"/>
              </a:buClr>
              <a:buSzPts val="1100"/>
              <a:buFont typeface="Quattrocento Sans"/>
              <a:buNone/>
            </a:pPr>
            <a:endParaRPr lang="sk-SK" sz="2000" dirty="0">
              <a:solidFill>
                <a:schemeClr val="dk1"/>
              </a:solidFill>
              <a:latin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Importance in Project Teams</a:t>
            </a:r>
            <a:r>
              <a:rPr lang="en-US" sz="2000" dirty="0">
                <a:solidFill>
                  <a:schemeClr val="dk1"/>
                </a:solidFill>
                <a:latin typeface="Quattrocento Sans"/>
              </a:rPr>
              <a:t>: Effective communication and collaboration within project teams enhance </a:t>
            </a:r>
            <a:r>
              <a:rPr lang="sk-SK" sz="2000" dirty="0" err="1">
                <a:solidFill>
                  <a:schemeClr val="dk1"/>
                </a:solidFill>
                <a:latin typeface="Quattrocento Sans"/>
              </a:rPr>
              <a:t>productivity</a:t>
            </a:r>
            <a:r>
              <a:rPr lang="sk-SK" sz="2000" dirty="0">
                <a:solidFill>
                  <a:schemeClr val="dk1"/>
                </a:solidFill>
                <a:latin typeface="Quattrocento Sans"/>
              </a:rPr>
              <a:t>, </a:t>
            </a:r>
            <a:r>
              <a:rPr lang="sk-SK" sz="2000" dirty="0" err="1">
                <a:solidFill>
                  <a:schemeClr val="dk1"/>
                </a:solidFill>
                <a:latin typeface="Quattrocento Sans"/>
              </a:rPr>
              <a:t>seamless</a:t>
            </a:r>
            <a:r>
              <a:rPr lang="sk-SK" sz="2000" dirty="0">
                <a:solidFill>
                  <a:schemeClr val="dk1"/>
                </a:solidFill>
                <a:latin typeface="Quattrocento Sans"/>
              </a:rPr>
              <a:t> </a:t>
            </a:r>
            <a:r>
              <a:rPr lang="en-US" sz="2000" dirty="0">
                <a:solidFill>
                  <a:schemeClr val="dk1"/>
                </a:solidFill>
                <a:latin typeface="Quattrocento Sans"/>
              </a:rPr>
              <a:t>information sharing</a:t>
            </a:r>
            <a:r>
              <a:rPr lang="sk-SK" sz="2000" dirty="0">
                <a:solidFill>
                  <a:schemeClr val="dk1"/>
                </a:solidFill>
                <a:latin typeface="Quattrocento Sans"/>
              </a:rPr>
              <a:t> </a:t>
            </a:r>
            <a:r>
              <a:rPr lang="sk-SK" sz="2000" dirty="0" err="1">
                <a:solidFill>
                  <a:schemeClr val="dk1"/>
                </a:solidFill>
                <a:latin typeface="Quattrocento Sans"/>
              </a:rPr>
              <a:t>among</a:t>
            </a:r>
            <a:r>
              <a:rPr lang="sk-SK" sz="2000" dirty="0">
                <a:solidFill>
                  <a:schemeClr val="dk1"/>
                </a:solidFill>
                <a:latin typeface="Quattrocento Sans"/>
              </a:rPr>
              <a:t> </a:t>
            </a:r>
            <a:r>
              <a:rPr lang="sk-SK" sz="2000" dirty="0" err="1">
                <a:solidFill>
                  <a:schemeClr val="dk1"/>
                </a:solidFill>
                <a:latin typeface="Quattrocento Sans"/>
              </a:rPr>
              <a:t>the</a:t>
            </a:r>
            <a:r>
              <a:rPr lang="sk-SK" sz="2000" dirty="0">
                <a:solidFill>
                  <a:schemeClr val="dk1"/>
                </a:solidFill>
                <a:latin typeface="Quattrocento Sans"/>
              </a:rPr>
              <a:t> team </a:t>
            </a:r>
            <a:r>
              <a:rPr lang="sk-SK" sz="2000" dirty="0" err="1">
                <a:solidFill>
                  <a:schemeClr val="dk1"/>
                </a:solidFill>
                <a:latin typeface="Quattrocento Sans"/>
              </a:rPr>
              <a:t>members</a:t>
            </a:r>
            <a:r>
              <a:rPr lang="en-US" sz="2000" dirty="0">
                <a:solidFill>
                  <a:schemeClr val="dk1"/>
                </a:solidFill>
                <a:latin typeface="Quattrocento Sans"/>
              </a:rPr>
              <a:t>,</a:t>
            </a:r>
            <a:r>
              <a:rPr lang="sk-SK" sz="2000" dirty="0">
                <a:solidFill>
                  <a:schemeClr val="dk1"/>
                </a:solidFill>
                <a:latin typeface="Quattrocento Sans"/>
              </a:rPr>
              <a:t> </a:t>
            </a:r>
            <a:r>
              <a:rPr lang="sk-SK" sz="2000" dirty="0" err="1">
                <a:solidFill>
                  <a:schemeClr val="dk1"/>
                </a:solidFill>
                <a:latin typeface="Quattrocento Sans"/>
              </a:rPr>
              <a:t>collaborative</a:t>
            </a:r>
            <a:r>
              <a:rPr lang="sk-SK" sz="2000" dirty="0">
                <a:solidFill>
                  <a:schemeClr val="dk1"/>
                </a:solidFill>
                <a:latin typeface="Quattrocento Sans"/>
              </a:rPr>
              <a:t> </a:t>
            </a:r>
            <a:r>
              <a:rPr lang="en-US" sz="2000" dirty="0">
                <a:solidFill>
                  <a:schemeClr val="dk1"/>
                </a:solidFill>
                <a:latin typeface="Quattrocento Sans"/>
              </a:rPr>
              <a:t>problem-solving, and overall productivity.</a:t>
            </a:r>
            <a:endParaRPr lang="sk-SK" sz="2000" dirty="0">
              <a:solidFill>
                <a:schemeClr val="dk1"/>
              </a:solidFill>
              <a:latin typeface="Quattrocento Sans"/>
            </a:endParaRPr>
          </a:p>
          <a:p>
            <a:pPr algn="just">
              <a:buClr>
                <a:schemeClr val="dk1"/>
              </a:buClr>
              <a:buSzPts val="1100"/>
            </a:pPr>
            <a:r>
              <a:rPr lang="en-US" sz="2000" b="1" i="1" dirty="0">
                <a:solidFill>
                  <a:schemeClr val="dk1"/>
                </a:solidFill>
                <a:latin typeface="Quattrocento Sans"/>
              </a:rPr>
              <a:t>Effective Communication Strategies</a:t>
            </a:r>
            <a:r>
              <a:rPr lang="en-US" sz="2000" dirty="0">
                <a:solidFill>
                  <a:schemeClr val="dk1"/>
                </a:solidFill>
                <a:latin typeface="Quattrocento Sans"/>
              </a:rPr>
              <a:t>: Provide examples of effective communication strategies, such as regular meetings, status updates, and collaboration tools</a:t>
            </a:r>
            <a:r>
              <a:rPr lang="sk-SK" sz="2000" dirty="0">
                <a:solidFill>
                  <a:schemeClr val="dk1"/>
                </a:solidFill>
                <a:latin typeface="Quattrocento Sans"/>
              </a:rPr>
              <a:t>, </a:t>
            </a:r>
            <a:r>
              <a:rPr lang="sk-SK" sz="2000" dirty="0" err="1">
                <a:solidFill>
                  <a:schemeClr val="dk1"/>
                </a:solidFill>
                <a:latin typeface="Quattrocento Sans"/>
              </a:rPr>
              <a:t>clear</a:t>
            </a:r>
            <a:r>
              <a:rPr lang="sk-SK" sz="2000" dirty="0">
                <a:solidFill>
                  <a:schemeClr val="dk1"/>
                </a:solidFill>
                <a:latin typeface="Quattrocento Sans"/>
              </a:rPr>
              <a:t> </a:t>
            </a:r>
            <a:r>
              <a:rPr lang="sk-SK" sz="2000" dirty="0" err="1">
                <a:solidFill>
                  <a:schemeClr val="dk1"/>
                </a:solidFill>
                <a:latin typeface="Quattrocento Sans"/>
              </a:rPr>
              <a:t>documentation</a:t>
            </a:r>
            <a:r>
              <a:rPr lang="en-US" sz="2000" dirty="0">
                <a:solidFill>
                  <a:schemeClr val="dk1"/>
                </a:solidFill>
                <a:latin typeface="Quattrocento Sans"/>
              </a:rPr>
              <a:t>.</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2150571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586117"/>
            <a:ext cx="6486166" cy="37856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IDENTIFYING TYPES OF RISKS:</a:t>
            </a:r>
          </a:p>
          <a:p>
            <a:pPr marL="0" marR="0" lvl="0" indent="0" algn="l" rtl="0">
              <a:spcBef>
                <a:spcPts val="0"/>
              </a:spcBef>
              <a:spcAft>
                <a:spcPts val="0"/>
              </a:spcAft>
              <a:buClr>
                <a:schemeClr val="dk1"/>
              </a:buClr>
              <a:buSzPts val="1100"/>
              <a:buFont typeface="Quattrocento Sans"/>
              <a:buNone/>
            </a:pPr>
            <a:endParaRPr lang="sk-SK" sz="2000" dirty="0">
              <a:solidFill>
                <a:schemeClr val="dk1"/>
              </a:solidFill>
              <a:latin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Technical Risks</a:t>
            </a:r>
            <a:r>
              <a:rPr lang="en-US" sz="2000" dirty="0">
                <a:solidFill>
                  <a:schemeClr val="dk1"/>
                </a:solidFill>
                <a:latin typeface="Quattrocento Sans"/>
              </a:rPr>
              <a:t>:</a:t>
            </a:r>
            <a:r>
              <a:rPr lang="sk-SK" sz="2000" dirty="0">
                <a:solidFill>
                  <a:schemeClr val="dk1"/>
                </a:solidFill>
                <a:latin typeface="Quattrocento Sans"/>
              </a:rPr>
              <a:t> </a:t>
            </a:r>
            <a:r>
              <a:rPr lang="sk-SK" sz="2000" dirty="0" err="1">
                <a:solidFill>
                  <a:schemeClr val="dk1"/>
                </a:solidFill>
                <a:latin typeface="Quattrocento Sans"/>
              </a:rPr>
              <a:t>Includes</a:t>
            </a:r>
            <a:r>
              <a:rPr lang="sk-SK" sz="2000" dirty="0">
                <a:solidFill>
                  <a:schemeClr val="dk1"/>
                </a:solidFill>
                <a:latin typeface="Quattrocento Sans"/>
              </a:rPr>
              <a:t> </a:t>
            </a:r>
            <a:r>
              <a:rPr lang="en-US" sz="2000" dirty="0">
                <a:solidFill>
                  <a:schemeClr val="dk1"/>
                </a:solidFill>
                <a:latin typeface="Quattrocento Sans"/>
              </a:rPr>
              <a:t>challenges related to the project's technology, infrastructure, or design. These risks may include issues with equipment, software, or technical complexities that could affect project progress.</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Financial Risks</a:t>
            </a:r>
            <a:r>
              <a:rPr lang="en-US" sz="2000" dirty="0">
                <a:solidFill>
                  <a:schemeClr val="dk1"/>
                </a:solidFill>
                <a:latin typeface="Quattrocento Sans"/>
              </a:rPr>
              <a:t>:</a:t>
            </a:r>
            <a:r>
              <a:rPr lang="sk-SK" sz="2000" dirty="0">
                <a:solidFill>
                  <a:schemeClr val="dk1"/>
                </a:solidFill>
                <a:latin typeface="Quattrocento Sans"/>
              </a:rPr>
              <a:t> </a:t>
            </a:r>
            <a:r>
              <a:rPr lang="sk-SK" sz="2000" dirty="0" err="1">
                <a:solidFill>
                  <a:schemeClr val="dk1"/>
                </a:solidFill>
                <a:latin typeface="Quattrocento Sans"/>
              </a:rPr>
              <a:t>Pertain</a:t>
            </a:r>
            <a:r>
              <a:rPr lang="sk-SK" sz="2000" dirty="0">
                <a:solidFill>
                  <a:schemeClr val="dk1"/>
                </a:solidFill>
                <a:latin typeface="Quattrocento Sans"/>
              </a:rPr>
              <a:t> </a:t>
            </a:r>
            <a:r>
              <a:rPr lang="en-US" sz="2000" dirty="0">
                <a:solidFill>
                  <a:schemeClr val="dk1"/>
                </a:solidFill>
                <a:latin typeface="Quattrocento Sans"/>
              </a:rPr>
              <a:t>to budgetary, cost overruns, or unexpected expenses that may impact the project's financial health. </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External Risks</a:t>
            </a:r>
            <a:r>
              <a:rPr lang="en-US" sz="2000" dirty="0">
                <a:solidFill>
                  <a:schemeClr val="dk1"/>
                </a:solidFill>
                <a:latin typeface="Quattrocento Sans"/>
              </a:rPr>
              <a:t>:</a:t>
            </a:r>
            <a:r>
              <a:rPr lang="sk-SK" sz="2000" dirty="0">
                <a:solidFill>
                  <a:schemeClr val="dk1"/>
                </a:solidFill>
                <a:latin typeface="Quattrocento Sans"/>
              </a:rPr>
              <a:t> </a:t>
            </a:r>
            <a:r>
              <a:rPr lang="sk-SK" sz="2000" dirty="0" err="1">
                <a:solidFill>
                  <a:schemeClr val="dk1"/>
                </a:solidFill>
                <a:latin typeface="Quattrocento Sans"/>
              </a:rPr>
              <a:t>They</a:t>
            </a:r>
            <a:r>
              <a:rPr lang="sk-SK" sz="2000" dirty="0">
                <a:solidFill>
                  <a:schemeClr val="dk1"/>
                </a:solidFill>
                <a:latin typeface="Quattrocento Sans"/>
              </a:rPr>
              <a:t> </a:t>
            </a:r>
            <a:r>
              <a:rPr lang="en-US" sz="2000" dirty="0">
                <a:solidFill>
                  <a:schemeClr val="dk1"/>
                </a:solidFill>
                <a:latin typeface="Quattrocento Sans"/>
              </a:rPr>
              <a:t>are factors beyond the project team's control, such as market fluctuations, political changes, or environmental factors. </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3606946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586117"/>
            <a:ext cx="6486166" cy="40933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DEALING WITH CHALLENGES:</a:t>
            </a:r>
          </a:p>
          <a:p>
            <a:pPr marL="0" marR="0" lvl="0" indent="0" algn="l" rtl="0">
              <a:spcBef>
                <a:spcPts val="0"/>
              </a:spcBef>
              <a:spcAft>
                <a:spcPts val="0"/>
              </a:spcAft>
              <a:buClr>
                <a:schemeClr val="dk1"/>
              </a:buClr>
              <a:buSzPts val="1100"/>
              <a:buFont typeface="Quattrocento Sans"/>
              <a:buNone/>
            </a:pPr>
            <a:endParaRPr lang="sk-SK" sz="2000" dirty="0">
              <a:solidFill>
                <a:schemeClr val="dk1"/>
              </a:solidFill>
              <a:latin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Problem-Solving Techniques</a:t>
            </a:r>
            <a:r>
              <a:rPr lang="en-US" sz="2000" dirty="0">
                <a:solidFill>
                  <a:schemeClr val="dk1"/>
                </a:solidFill>
                <a:latin typeface="Quattrocento Sans"/>
              </a:rPr>
              <a:t>: Introduce problem-solving techniques like brainstorming, root cause analysis, and decision matrices that aid in addressing unexpected challenges.</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Adaptability and Flexibility</a:t>
            </a:r>
            <a:r>
              <a:rPr lang="en-US" sz="2000" dirty="0">
                <a:solidFill>
                  <a:schemeClr val="dk1"/>
                </a:solidFill>
                <a:latin typeface="Quattrocento Sans"/>
              </a:rPr>
              <a:t>: Explain the importance of adaptability and flexibility when dealing with unforeseen issues and changes during the project. By acknowledging the inevitability of unforeseen issues and changes, project teams can foster a mindset that embraces change and leverages it as an opportunity for growth and innovation. </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802999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586117"/>
            <a:ext cx="6486166"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PROJECT EVALUATION:</a:t>
            </a:r>
          </a:p>
          <a:p>
            <a:pPr marL="0" marR="0" lvl="0" indent="0" algn="just" rtl="0">
              <a:spcBef>
                <a:spcPts val="0"/>
              </a:spcBef>
              <a:spcAft>
                <a:spcPts val="0"/>
              </a:spcAft>
              <a:buClr>
                <a:schemeClr val="dk1"/>
              </a:buClr>
              <a:buSzPts val="1100"/>
              <a:buFont typeface="Quattrocento Sans"/>
              <a:buNone/>
            </a:pP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dirty="0">
                <a:solidFill>
                  <a:schemeClr val="dk1"/>
                </a:solidFill>
                <a:latin typeface="Quattrocento Sans"/>
              </a:rPr>
              <a:t>Project evaluation, including capturing lessons learned and measuring success, is integral to project-based thinking. It ensures that the knowledge and experience gained from each project contribute to ongoing improvement and innovation. By utilizing documentation and performance metrics, project teams can continuously enhance their project management capabilities, ultimately leading to more successful projects in the future.</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63885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586117"/>
            <a:ext cx="6486166" cy="31700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CELEBRATING SUCCESS:</a:t>
            </a:r>
          </a:p>
          <a:p>
            <a:pPr marL="0" marR="0" lvl="0" indent="0" algn="just" rtl="0">
              <a:spcBef>
                <a:spcPts val="0"/>
              </a:spcBef>
              <a:spcAft>
                <a:spcPts val="0"/>
              </a:spcAft>
              <a:buClr>
                <a:schemeClr val="dk1"/>
              </a:buClr>
              <a:buSzPts val="1100"/>
              <a:buFont typeface="Quattrocento Sans"/>
              <a:buNone/>
            </a:pP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dirty="0">
                <a:solidFill>
                  <a:schemeClr val="dk1"/>
                </a:solidFill>
                <a:latin typeface="Quattrocento Sans"/>
              </a:rPr>
              <a:t>Celebrating success is not merely a formality; it's a powerful tool in project-based thinking. Recognizing team achievements and acknowledging individual contributions creates a positive and motivated project environment. These celebrations serve as a reminder of the team's capabilities and the value of their collective efforts, ultimately contributing to the success of current and future projects.</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511654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63540"/>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618451"/>
            <a:ext cx="6486166" cy="39087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FORMAL CLOSURE:</a:t>
            </a:r>
          </a:p>
          <a:p>
            <a:pPr marL="0" marR="0" lvl="0" indent="0" algn="just" rtl="0">
              <a:spcBef>
                <a:spcPts val="0"/>
              </a:spcBef>
              <a:spcAft>
                <a:spcPts val="0"/>
              </a:spcAft>
              <a:buClr>
                <a:schemeClr val="dk1"/>
              </a:buClr>
              <a:buSzPts val="1100"/>
              <a:buFont typeface="Quattrocento Sans"/>
              <a:buNone/>
            </a:pP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dirty="0">
                <a:solidFill>
                  <a:schemeClr val="dk1"/>
                </a:solidFill>
                <a:latin typeface="Quattrocento Sans"/>
              </a:rPr>
              <a:t>Formal project closure marks the end of the project's execution phase and involves a systematic process to wrap up all project activities. The formal closure of a project and the smooth transition to the next steps are integral components of successful project-based</a:t>
            </a:r>
            <a:r>
              <a:rPr lang="sk-SK" sz="2000" dirty="0">
                <a:solidFill>
                  <a:schemeClr val="dk1"/>
                </a:solidFill>
                <a:latin typeface="Quattrocento Sans"/>
              </a:rPr>
              <a:t> </a:t>
            </a:r>
            <a:r>
              <a:rPr lang="en-US" sz="2000" dirty="0">
                <a:solidFill>
                  <a:schemeClr val="dk1"/>
                </a:solidFill>
                <a:latin typeface="Quattrocento Sans"/>
              </a:rPr>
              <a:t>thinking.</a:t>
            </a:r>
            <a:r>
              <a:rPr lang="en-US" sz="2800" b="0" i="0" dirty="0">
                <a:solidFill>
                  <a:srgbClr val="374151"/>
                </a:solidFill>
                <a:effectLst/>
                <a:latin typeface="Söhne"/>
              </a:rPr>
              <a:t> </a:t>
            </a:r>
            <a:r>
              <a:rPr lang="en-US" sz="2000" dirty="0">
                <a:solidFill>
                  <a:schemeClr val="dk1"/>
                </a:solidFill>
                <a:latin typeface="Quattrocento Sans"/>
              </a:rPr>
              <a:t>This phase allows organizations to leverage the knowledge and assets generated during the project and ensures that its impact is felt beyond the project's conclusion. It's a vital stage in realizing the full value of project-based thinking and achieving lasting success.</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185583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63540"/>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748615"/>
            <a:ext cx="6486166" cy="29853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CONCLUSION:</a:t>
            </a:r>
          </a:p>
          <a:p>
            <a:pPr marL="0" marR="0" lvl="0" indent="0" algn="just" rtl="0">
              <a:spcBef>
                <a:spcPts val="0"/>
              </a:spcBef>
              <a:spcAft>
                <a:spcPts val="0"/>
              </a:spcAft>
              <a:buClr>
                <a:schemeClr val="dk1"/>
              </a:buClr>
              <a:buSzPts val="1100"/>
              <a:buFont typeface="Quattrocento Sans"/>
              <a:buNone/>
            </a:pP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dirty="0">
                <a:solidFill>
                  <a:schemeClr val="dk1"/>
                </a:solidFill>
                <a:latin typeface="Quattrocento Sans"/>
              </a:rPr>
              <a:t>Project-based thinking is more than a methodology; it's a mindset for success. It empowers teams to approach projects with a strategic and collaborative perspective, enhancing the likelihood of achieving project goals.</a:t>
            </a:r>
            <a:r>
              <a:rPr lang="en-US" sz="2800" b="0" i="0" dirty="0">
                <a:solidFill>
                  <a:srgbClr val="374151"/>
                </a:solidFill>
                <a:effectLst/>
                <a:latin typeface="Söhne"/>
              </a:rPr>
              <a:t> </a:t>
            </a:r>
            <a:r>
              <a:rPr lang="en-US" sz="2000" dirty="0">
                <a:solidFill>
                  <a:schemeClr val="dk1"/>
                </a:solidFill>
                <a:latin typeface="Quattrocento Sans"/>
              </a:rPr>
              <a:t>In adopting project-based thinking, teams can look forward to a brighter future of efficient project management, innovation, and ultimately, greater project success.</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544816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
        <p:nvSpPr>
          <p:cNvPr id="2" name="Google Shape;152;p2">
            <a:extLst>
              <a:ext uri="{FF2B5EF4-FFF2-40B4-BE49-F238E27FC236}">
                <a16:creationId xmlns:a16="http://schemas.microsoft.com/office/drawing/2014/main" id="{571CF41A-F51F-68D0-3A8B-0B846BE92A92}"/>
              </a:ext>
            </a:extLst>
          </p:cNvPr>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k-SK" sz="1800" dirty="0">
                <a:solidFill>
                  <a:schemeClr val="lt1"/>
                </a:solidFill>
                <a:latin typeface="Trebuchet MS"/>
                <a:ea typeface="Trebuchet MS"/>
                <a:cs typeface="Trebuchet MS"/>
                <a:sym typeface="Trebuchet MS"/>
              </a:rPr>
              <a:t>In</a:t>
            </a:r>
            <a:endParaRPr sz="1800" b="0" i="0" u="none" strike="noStrike" cap="none" dirty="0">
              <a:solidFill>
                <a:schemeClr val="tx1"/>
              </a:solidFill>
              <a:latin typeface="Trebuchet MS"/>
              <a:ea typeface="Trebuchet MS"/>
              <a:cs typeface="Trebuchet MS"/>
              <a:sym typeface="Trebuchet MS"/>
            </a:endParaRPr>
          </a:p>
        </p:txBody>
      </p:sp>
      <p:sp>
        <p:nvSpPr>
          <p:cNvPr id="3" name="Google Shape;154;p2">
            <a:extLst>
              <a:ext uri="{FF2B5EF4-FFF2-40B4-BE49-F238E27FC236}">
                <a16:creationId xmlns:a16="http://schemas.microsoft.com/office/drawing/2014/main" id="{C1AF2848-3B77-BBEC-DEFB-475346C4E808}"/>
              </a:ext>
            </a:extLst>
          </p:cNvPr>
          <p:cNvSpPr txBox="1"/>
          <p:nvPr/>
        </p:nvSpPr>
        <p:spPr>
          <a:xfrm>
            <a:off x="1582989" y="1843971"/>
            <a:ext cx="6486166"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INTRODUCTION:</a:t>
            </a:r>
          </a:p>
          <a:p>
            <a:pPr marL="0" marR="0" lvl="0" indent="0" algn="l"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Definition of Project-Based Thinking</a:t>
            </a:r>
            <a:r>
              <a:rPr lang="en-US" sz="2000" dirty="0">
                <a:solidFill>
                  <a:schemeClr val="dk1"/>
                </a:solidFill>
                <a:latin typeface="Quattrocento Sans"/>
              </a:rPr>
              <a:t>: Project-based thinking is an approach to organizing tasks and challenges as structured projects with clear objectives, resources, and timelines, enabling effective problem-solving and goal achievement.</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Importance in Problem-Solving</a:t>
            </a:r>
            <a:r>
              <a:rPr lang="en-US" sz="2000" dirty="0">
                <a:solidFill>
                  <a:schemeClr val="dk1"/>
                </a:solidFill>
                <a:latin typeface="Quattrocento Sans"/>
              </a:rPr>
              <a:t>: Project-based thinking provides a systematic framework for addressing complex challenges, guiding decision-making, and enhancing efficiency.</a:t>
            </a:r>
            <a:endParaRPr lang="en-US" sz="2000" dirty="0">
              <a:solidFill>
                <a:schemeClr val="dk1"/>
              </a:solidFill>
              <a:latin typeface="Quattrocento Sans"/>
              <a:sym typeface="Quattrocento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6"/>
          <p:cNvSpPr txBox="1"/>
          <p:nvPr/>
        </p:nvSpPr>
        <p:spPr>
          <a:xfrm>
            <a:off x="5185019" y="6117074"/>
            <a:ext cx="6771640" cy="55399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IE" sz="1000">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sz="1000">
              <a:solidFill>
                <a:schemeClr val="dk1"/>
              </a:solidFill>
              <a:latin typeface="Quattrocento Sans"/>
              <a:ea typeface="Quattrocento Sans"/>
              <a:cs typeface="Quattrocento Sans"/>
              <a:sym typeface="Quattrocento Sans"/>
            </a:endParaRPr>
          </a:p>
        </p:txBody>
      </p:sp>
      <p:pic>
        <p:nvPicPr>
          <p:cNvPr id="207" name="Google Shape;207;p6"/>
          <p:cNvPicPr preferRelativeResize="0"/>
          <p:nvPr/>
        </p:nvPicPr>
        <p:blipFill rotWithShape="1">
          <a:blip r:embed="rId3">
            <a:alphaModFix/>
          </a:blip>
          <a:srcRect/>
          <a:stretch/>
        </p:blipFill>
        <p:spPr>
          <a:xfrm>
            <a:off x="235341" y="6255161"/>
            <a:ext cx="1964299" cy="412100"/>
          </a:xfrm>
          <a:prstGeom prst="rect">
            <a:avLst/>
          </a:prstGeom>
          <a:noFill/>
          <a:ln>
            <a:noFill/>
          </a:ln>
        </p:spPr>
      </p:pic>
      <p:pic>
        <p:nvPicPr>
          <p:cNvPr id="208" name="Google Shape;208;p6"/>
          <p:cNvPicPr preferRelativeResize="0"/>
          <p:nvPr/>
        </p:nvPicPr>
        <p:blipFill rotWithShape="1">
          <a:blip r:embed="rId4">
            <a:alphaModFix/>
          </a:blip>
          <a:srcRect/>
          <a:stretch/>
        </p:blipFill>
        <p:spPr>
          <a:xfrm>
            <a:off x="3980873" y="557740"/>
            <a:ext cx="2863183" cy="2871260"/>
          </a:xfrm>
          <a:prstGeom prst="rect">
            <a:avLst/>
          </a:prstGeom>
          <a:noFill/>
          <a:ln>
            <a:noFill/>
          </a:ln>
        </p:spPr>
      </p:pic>
      <p:pic>
        <p:nvPicPr>
          <p:cNvPr id="209" name="Google Shape;209;p6"/>
          <p:cNvPicPr preferRelativeResize="0"/>
          <p:nvPr/>
        </p:nvPicPr>
        <p:blipFill rotWithShape="1">
          <a:blip r:embed="rId5">
            <a:alphaModFix/>
          </a:blip>
          <a:srcRect/>
          <a:stretch/>
        </p:blipFill>
        <p:spPr>
          <a:xfrm>
            <a:off x="2083676" y="4048634"/>
            <a:ext cx="1330675" cy="938865"/>
          </a:xfrm>
          <a:prstGeom prst="rect">
            <a:avLst/>
          </a:prstGeom>
          <a:noFill/>
          <a:ln>
            <a:noFill/>
          </a:ln>
        </p:spPr>
      </p:pic>
      <p:pic>
        <p:nvPicPr>
          <p:cNvPr id="210" name="Google Shape;210;p6"/>
          <p:cNvPicPr preferRelativeResize="0"/>
          <p:nvPr/>
        </p:nvPicPr>
        <p:blipFill rotWithShape="1">
          <a:blip r:embed="rId6">
            <a:alphaModFix/>
          </a:blip>
          <a:srcRect/>
          <a:stretch/>
        </p:blipFill>
        <p:spPr>
          <a:xfrm>
            <a:off x="3705403" y="4048634"/>
            <a:ext cx="1143688" cy="1143688"/>
          </a:xfrm>
          <a:prstGeom prst="rect">
            <a:avLst/>
          </a:prstGeom>
          <a:noFill/>
          <a:ln>
            <a:noFill/>
          </a:ln>
        </p:spPr>
      </p:pic>
      <p:pic>
        <p:nvPicPr>
          <p:cNvPr id="211" name="Google Shape;211;p6"/>
          <p:cNvPicPr preferRelativeResize="0"/>
          <p:nvPr/>
        </p:nvPicPr>
        <p:blipFill rotWithShape="1">
          <a:blip r:embed="rId7">
            <a:alphaModFix/>
          </a:blip>
          <a:srcRect/>
          <a:stretch/>
        </p:blipFill>
        <p:spPr>
          <a:xfrm>
            <a:off x="5114459" y="4268109"/>
            <a:ext cx="981541" cy="719390"/>
          </a:xfrm>
          <a:prstGeom prst="rect">
            <a:avLst/>
          </a:prstGeom>
          <a:noFill/>
          <a:ln>
            <a:noFill/>
          </a:ln>
        </p:spPr>
      </p:pic>
      <p:pic>
        <p:nvPicPr>
          <p:cNvPr id="212" name="Google Shape;212;p6"/>
          <p:cNvPicPr preferRelativeResize="0"/>
          <p:nvPr/>
        </p:nvPicPr>
        <p:blipFill rotWithShape="1">
          <a:blip r:embed="rId8">
            <a:alphaModFix/>
          </a:blip>
          <a:srcRect/>
          <a:stretch/>
        </p:blipFill>
        <p:spPr>
          <a:xfrm>
            <a:off x="6696834" y="4390920"/>
            <a:ext cx="1938696" cy="33530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31700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KEY CONCEPTS:</a:t>
            </a:r>
          </a:p>
          <a:p>
            <a:pPr marL="0" marR="0" lvl="0" indent="0" algn="just"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Projects vs. Routine Tasks</a:t>
            </a:r>
            <a:r>
              <a:rPr lang="en-US" sz="2000" dirty="0">
                <a:solidFill>
                  <a:schemeClr val="dk1"/>
                </a:solidFill>
                <a:latin typeface="Quattrocento Sans"/>
              </a:rPr>
              <a:t>: Projects are unique, goal-oriented endeavors with a defined start and end, while routine tasks are repetitive and ongoing</a:t>
            </a:r>
            <a:r>
              <a:rPr lang="sk-SK" sz="2000" dirty="0">
                <a:solidFill>
                  <a:schemeClr val="dk1"/>
                </a:solidFill>
                <a:latin typeface="Quattrocento Sans"/>
              </a:rPr>
              <a:t> </a:t>
            </a:r>
            <a:r>
              <a:rPr lang="en-US" sz="2000" dirty="0">
                <a:solidFill>
                  <a:schemeClr val="dk1"/>
                </a:solidFill>
                <a:latin typeface="Quattrocento Sans"/>
              </a:rPr>
              <a:t>activities.</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Project Management Principles</a:t>
            </a:r>
            <a:r>
              <a:rPr lang="en-US" sz="2000" dirty="0">
                <a:solidFill>
                  <a:schemeClr val="dk1"/>
                </a:solidFill>
                <a:latin typeface="Quattrocento Sans"/>
              </a:rPr>
              <a:t>: Key project management principles include goal setting, planning, execution, monitoring, and closure, which are essential for effective project-based thinking.</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08696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37856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BENEFITS OF PROJECT-BASED THINKING:</a:t>
            </a:r>
          </a:p>
          <a:p>
            <a:pPr marL="0" marR="0" lvl="0" indent="0" algn="l"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Improved Goal Achievement</a:t>
            </a:r>
            <a:r>
              <a:rPr lang="en-US" sz="2000" dirty="0">
                <a:solidFill>
                  <a:schemeClr val="dk1"/>
                </a:solidFill>
                <a:latin typeface="Quattrocento Sans"/>
              </a:rPr>
              <a:t>: By defining clear, measurable goals, project-based thinking ensures that objectives are achieved within set parameters.</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Enhanced Problem-Solving</a:t>
            </a:r>
            <a:r>
              <a:rPr lang="en-US" sz="2000" dirty="0">
                <a:solidFill>
                  <a:schemeClr val="dk1"/>
                </a:solidFill>
                <a:latin typeface="Quattrocento Sans"/>
              </a:rPr>
              <a:t>: This approach promotes structured and creative problem-solving by breaking complex challenges into manageable project phases.</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Effective Resource Utilization</a:t>
            </a:r>
            <a:r>
              <a:rPr lang="en-US" sz="2000" dirty="0">
                <a:solidFill>
                  <a:schemeClr val="dk1"/>
                </a:solidFill>
                <a:latin typeface="Quattrocento Sans"/>
              </a:rPr>
              <a:t>: Efficient allocation of resources, such as time, personnel, and budget, is facilitated by project-based thinking, optimizing project success.</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978393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31700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PROJECT LIFECYCLE:</a:t>
            </a:r>
          </a:p>
          <a:p>
            <a:pPr marL="0" marR="0" lvl="0" indent="0" algn="l"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Stages</a:t>
            </a:r>
            <a:r>
              <a:rPr lang="en-US" sz="2000" dirty="0">
                <a:solidFill>
                  <a:schemeClr val="dk1"/>
                </a:solidFill>
                <a:latin typeface="Quattrocento Sans"/>
              </a:rPr>
              <a:t>: The project lifecycle comprises five stages - Initiation, Planning, Execution, Monitoring, and Closure - each with specific tasks and objectives.</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endParaRPr lang="sk-SK" sz="2000" b="1" i="1"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Role of Each Stage</a:t>
            </a:r>
            <a:r>
              <a:rPr lang="en-US" sz="2000" dirty="0">
                <a:solidFill>
                  <a:schemeClr val="dk1"/>
                </a:solidFill>
                <a:latin typeface="Quattrocento Sans"/>
              </a:rPr>
              <a:t>: </a:t>
            </a:r>
            <a:r>
              <a:rPr lang="sk-SK" sz="2000" dirty="0">
                <a:solidFill>
                  <a:schemeClr val="dk1"/>
                </a:solidFill>
                <a:latin typeface="Quattrocento Sans"/>
              </a:rPr>
              <a:t>I</a:t>
            </a:r>
            <a:r>
              <a:rPr lang="en-US" sz="2000" dirty="0" err="1">
                <a:solidFill>
                  <a:schemeClr val="dk1"/>
                </a:solidFill>
                <a:latin typeface="Quattrocento Sans"/>
              </a:rPr>
              <a:t>nitiation</a:t>
            </a:r>
            <a:r>
              <a:rPr lang="en-US" sz="2000" dirty="0">
                <a:solidFill>
                  <a:schemeClr val="dk1"/>
                </a:solidFill>
                <a:latin typeface="Quattrocento Sans"/>
              </a:rPr>
              <a:t> for idea generation, planning for goal setting, execution for task completion, monitoring for progress tracking, and closure for project finalization.</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3906058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29853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SETTING CLEAR OBJECTIVES:</a:t>
            </a:r>
          </a:p>
          <a:p>
            <a:pPr marL="0" marR="0" lvl="0" indent="0" algn="l"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SMART Goals</a:t>
            </a:r>
            <a:r>
              <a:rPr lang="en-US" sz="2000" dirty="0">
                <a:solidFill>
                  <a:schemeClr val="dk1"/>
                </a:solidFill>
                <a:latin typeface="Quattrocento Sans"/>
              </a:rPr>
              <a:t>: SMART goals are Specific, Measurable, Achievable, Relevant, and Time-bound, providing clear criteria for setting project objectives.</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Defining Project </a:t>
            </a:r>
            <a:r>
              <a:rPr lang="sk-SK" sz="2000" b="1" i="1" dirty="0" err="1">
                <a:solidFill>
                  <a:schemeClr val="dk1"/>
                </a:solidFill>
                <a:latin typeface="Quattrocento Sans"/>
              </a:rPr>
              <a:t>Areas</a:t>
            </a:r>
            <a:r>
              <a:rPr lang="en-US" sz="2000" dirty="0">
                <a:solidFill>
                  <a:schemeClr val="dk1"/>
                </a:solidFill>
                <a:latin typeface="Quattrocento Sans"/>
              </a:rPr>
              <a:t>: Defining project </a:t>
            </a:r>
            <a:r>
              <a:rPr lang="sk-SK" sz="2000" dirty="0" err="1">
                <a:solidFill>
                  <a:schemeClr val="dk1"/>
                </a:solidFill>
                <a:latin typeface="Quattrocento Sans"/>
              </a:rPr>
              <a:t>areas</a:t>
            </a:r>
            <a:r>
              <a:rPr lang="en-US" sz="2000" dirty="0">
                <a:solidFill>
                  <a:schemeClr val="dk1"/>
                </a:solidFill>
                <a:latin typeface="Quattrocento Sans"/>
              </a:rPr>
              <a:t> prevents scope creep by clearly outlining the project's boundaries, deliverables, and constraints</a:t>
            </a:r>
            <a:r>
              <a:rPr lang="en-US" sz="2800" b="0" i="0" dirty="0">
                <a:solidFill>
                  <a:srgbClr val="374151"/>
                </a:solidFill>
                <a:effectLst/>
                <a:latin typeface="Söhne"/>
              </a:rPr>
              <a:t>.</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2117561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36009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IDENTIFYING STAKEHOLDERS:</a:t>
            </a:r>
          </a:p>
          <a:p>
            <a:pPr marL="0" marR="0" lvl="0" indent="0" algn="l"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Who Are Stakeholders? </a:t>
            </a:r>
            <a:r>
              <a:rPr lang="en-US" sz="2000" dirty="0">
                <a:solidFill>
                  <a:schemeClr val="dk1"/>
                </a:solidFill>
                <a:latin typeface="Quattrocento Sans"/>
              </a:rPr>
              <a:t>Stakeholders encompass all individuals and entities with a</a:t>
            </a:r>
            <a:r>
              <a:rPr lang="sk-SK" sz="2000" dirty="0">
                <a:solidFill>
                  <a:schemeClr val="dk1"/>
                </a:solidFill>
                <a:latin typeface="Quattrocento Sans"/>
              </a:rPr>
              <a:t>n </a:t>
            </a:r>
            <a:r>
              <a:rPr lang="en-US" sz="2000" dirty="0">
                <a:solidFill>
                  <a:schemeClr val="dk1"/>
                </a:solidFill>
                <a:latin typeface="Quattrocento Sans"/>
              </a:rPr>
              <a:t>interest in the project,</a:t>
            </a:r>
            <a:r>
              <a:rPr lang="sk-SK" sz="2000" dirty="0">
                <a:solidFill>
                  <a:schemeClr val="dk1"/>
                </a:solidFill>
                <a:latin typeface="Quattrocento Sans"/>
              </a:rPr>
              <a:t> </a:t>
            </a:r>
            <a:r>
              <a:rPr lang="en-US" sz="2000" dirty="0">
                <a:solidFill>
                  <a:schemeClr val="dk1"/>
                </a:solidFill>
                <a:latin typeface="Quattrocento Sans"/>
              </a:rPr>
              <a:t>including team members, sponsors, and end-users.</a:t>
            </a:r>
            <a:r>
              <a:rPr lang="en-US" sz="2800" b="0" i="0" dirty="0">
                <a:solidFill>
                  <a:srgbClr val="374151"/>
                </a:solidFill>
                <a:effectLst/>
                <a:latin typeface="Söhne"/>
              </a:rPr>
              <a:t> </a:t>
            </a:r>
            <a:r>
              <a:rPr lang="sk-SK" sz="2000" dirty="0" err="1">
                <a:solidFill>
                  <a:schemeClr val="dk1"/>
                </a:solidFill>
                <a:latin typeface="Quattrocento Sans"/>
              </a:rPr>
              <a:t>We</a:t>
            </a:r>
            <a:r>
              <a:rPr lang="sk-SK" sz="2000" dirty="0">
                <a:solidFill>
                  <a:schemeClr val="dk1"/>
                </a:solidFill>
                <a:latin typeface="Quattrocento Sans"/>
              </a:rPr>
              <a:t> </a:t>
            </a:r>
            <a:r>
              <a:rPr lang="sk-SK" sz="2000" dirty="0" err="1">
                <a:solidFill>
                  <a:schemeClr val="dk1"/>
                </a:solidFill>
                <a:latin typeface="Quattrocento Sans"/>
              </a:rPr>
              <a:t>can</a:t>
            </a:r>
            <a:r>
              <a:rPr lang="sk-SK" sz="2000" dirty="0">
                <a:solidFill>
                  <a:schemeClr val="dk1"/>
                </a:solidFill>
                <a:latin typeface="Quattrocento Sans"/>
              </a:rPr>
              <a:t> </a:t>
            </a:r>
            <a:r>
              <a:rPr lang="sk-SK" sz="2000" dirty="0" err="1">
                <a:solidFill>
                  <a:schemeClr val="dk1"/>
                </a:solidFill>
                <a:latin typeface="Quattrocento Sans"/>
              </a:rPr>
              <a:t>divide</a:t>
            </a:r>
            <a:r>
              <a:rPr lang="sk-SK" sz="2000" dirty="0">
                <a:solidFill>
                  <a:schemeClr val="dk1"/>
                </a:solidFill>
                <a:latin typeface="Quattrocento Sans"/>
              </a:rPr>
              <a:t> </a:t>
            </a:r>
            <a:r>
              <a:rPr lang="sk-SK" sz="2000" dirty="0" err="1">
                <a:solidFill>
                  <a:schemeClr val="dk1"/>
                </a:solidFill>
                <a:latin typeface="Quattrocento Sans"/>
              </a:rPr>
              <a:t>them</a:t>
            </a:r>
            <a:r>
              <a:rPr lang="sk-SK" sz="2000" dirty="0">
                <a:solidFill>
                  <a:schemeClr val="dk1"/>
                </a:solidFill>
                <a:latin typeface="Quattrocento Sans"/>
              </a:rPr>
              <a:t> </a:t>
            </a:r>
            <a:r>
              <a:rPr lang="sk-SK" sz="2000" dirty="0" err="1">
                <a:solidFill>
                  <a:schemeClr val="dk1"/>
                </a:solidFill>
                <a:latin typeface="Quattrocento Sans"/>
              </a:rPr>
              <a:t>into</a:t>
            </a:r>
            <a:r>
              <a:rPr lang="sk-SK" sz="2000" dirty="0">
                <a:solidFill>
                  <a:schemeClr val="dk1"/>
                </a:solidFill>
                <a:latin typeface="Quattrocento Sans"/>
              </a:rPr>
              <a:t> </a:t>
            </a:r>
            <a:r>
              <a:rPr lang="sk-SK" sz="2000" dirty="0" err="1">
                <a:solidFill>
                  <a:schemeClr val="dk1"/>
                </a:solidFill>
                <a:latin typeface="Quattrocento Sans"/>
              </a:rPr>
              <a:t>two</a:t>
            </a:r>
            <a:r>
              <a:rPr lang="sk-SK" sz="2000" dirty="0">
                <a:solidFill>
                  <a:schemeClr val="dk1"/>
                </a:solidFill>
                <a:latin typeface="Quattrocento Sans"/>
              </a:rPr>
              <a:t> </a:t>
            </a:r>
            <a:r>
              <a:rPr lang="sk-SK" sz="2000" dirty="0" err="1">
                <a:solidFill>
                  <a:schemeClr val="dk1"/>
                </a:solidFill>
                <a:latin typeface="Quattrocento Sans"/>
              </a:rPr>
              <a:t>groups</a:t>
            </a:r>
            <a:r>
              <a:rPr lang="sk-SK" sz="2000" dirty="0">
                <a:solidFill>
                  <a:schemeClr val="dk1"/>
                </a:solidFill>
                <a:latin typeface="Quattrocento Sans"/>
              </a:rPr>
              <a:t>: </a:t>
            </a:r>
            <a:r>
              <a:rPr lang="sk-SK" sz="2000" dirty="0" err="1">
                <a:solidFill>
                  <a:schemeClr val="dk1"/>
                </a:solidFill>
                <a:latin typeface="Quattrocento Sans"/>
              </a:rPr>
              <a:t>internal</a:t>
            </a:r>
            <a:r>
              <a:rPr lang="sk-SK" sz="2000" dirty="0">
                <a:solidFill>
                  <a:schemeClr val="dk1"/>
                </a:solidFill>
                <a:latin typeface="Quattrocento Sans"/>
              </a:rPr>
              <a:t> and </a:t>
            </a:r>
            <a:r>
              <a:rPr lang="sk-SK" sz="2000" dirty="0" err="1">
                <a:solidFill>
                  <a:schemeClr val="dk1"/>
                </a:solidFill>
                <a:latin typeface="Quattrocento Sans"/>
              </a:rPr>
              <a:t>external</a:t>
            </a:r>
            <a:r>
              <a:rPr lang="sk-SK" sz="2000" dirty="0">
                <a:solidFill>
                  <a:schemeClr val="dk1"/>
                </a:solidFill>
                <a:latin typeface="Quattrocento Sans"/>
              </a:rPr>
              <a:t> </a:t>
            </a:r>
            <a:r>
              <a:rPr lang="sk-SK" sz="2000" dirty="0" err="1">
                <a:solidFill>
                  <a:schemeClr val="dk1"/>
                </a:solidFill>
                <a:latin typeface="Quattrocento Sans"/>
              </a:rPr>
              <a:t>stakeholders</a:t>
            </a:r>
            <a:r>
              <a:rPr lang="sk-SK" sz="2000" dirty="0">
                <a:solidFill>
                  <a:schemeClr val="dk1"/>
                </a:solidFill>
                <a:latin typeface="Quattrocento Sans"/>
              </a:rPr>
              <a:t>. </a:t>
            </a:r>
            <a:r>
              <a:rPr lang="en-US" sz="2000" dirty="0">
                <a:solidFill>
                  <a:schemeClr val="dk1"/>
                </a:solidFill>
                <a:latin typeface="Quattrocento Sans"/>
              </a:rPr>
              <a:t>Internal stakeholders are individuals or groups within your organization who are directly involved in or affected by the project. External stakeholders are individuals or groups outside the organization who have an interest in the project.</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3737681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31700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CREATING A PROJECT CHARTER:</a:t>
            </a:r>
          </a:p>
          <a:p>
            <a:pPr marL="0" marR="0" lvl="0" indent="0" algn="l"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Purpose and Components</a:t>
            </a:r>
            <a:r>
              <a:rPr lang="en-US" sz="2000" dirty="0">
                <a:solidFill>
                  <a:schemeClr val="dk1"/>
                </a:solidFill>
                <a:latin typeface="Quattrocento Sans"/>
              </a:rPr>
              <a:t>: The project charter serves as the project's constitution, outlining its mission, objectives, scope, stakeholders, constraints, and a high-level timeline.</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Defining Success Criteria</a:t>
            </a:r>
            <a:r>
              <a:rPr lang="en-US" sz="2000" dirty="0">
                <a:solidFill>
                  <a:schemeClr val="dk1"/>
                </a:solidFill>
                <a:latin typeface="Quattrocento Sans"/>
              </a:rPr>
              <a:t>: Describe the significance of establishing clear success criteria within the project charter, guiding the project toward successful completion.</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148517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1" y="1404044"/>
            <a:ext cx="7586042" cy="4218544"/>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582989" y="1843971"/>
            <a:ext cx="6486166"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sk-SK" sz="2000" b="1" dirty="0">
                <a:solidFill>
                  <a:schemeClr val="dk1"/>
                </a:solidFill>
                <a:latin typeface="Quattrocento Sans"/>
                <a:ea typeface="Quattrocento Sans"/>
                <a:cs typeface="Quattrocento Sans"/>
                <a:sym typeface="Quattrocento Sans"/>
              </a:rPr>
              <a:t>BUILDING A PROJECT TEAM:</a:t>
            </a:r>
          </a:p>
          <a:p>
            <a:pPr marL="0" marR="0" lvl="0" indent="0" algn="l" rtl="0">
              <a:spcBef>
                <a:spcPts val="0"/>
              </a:spcBef>
              <a:spcAft>
                <a:spcPts val="0"/>
              </a:spcAft>
              <a:buClr>
                <a:schemeClr val="dk1"/>
              </a:buClr>
              <a:buSzPts val="1100"/>
              <a:buFont typeface="Quattrocento Sans"/>
              <a:buNone/>
            </a:pPr>
            <a:endParaRPr lang="sk-SK" sz="2000" b="1" dirty="0">
              <a:solidFill>
                <a:schemeClr val="dk1"/>
              </a:solidFill>
              <a:latin typeface="Quattrocento Sans"/>
              <a:ea typeface="Quattrocento Sans"/>
              <a:cs typeface="Quattrocento Sans"/>
              <a:sym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Team Roles and Responsibilities</a:t>
            </a:r>
            <a:r>
              <a:rPr lang="en-US" sz="2000" dirty="0">
                <a:solidFill>
                  <a:schemeClr val="dk1"/>
                </a:solidFill>
                <a:latin typeface="Quattrocento Sans"/>
              </a:rPr>
              <a:t>: Team roles, such as project manager, team members, and stakeholders, come with specific responsibilities and contributions to the project's success.</a:t>
            </a:r>
            <a:endParaRPr lang="sk-SK" sz="2000" dirty="0">
              <a:solidFill>
                <a:schemeClr val="dk1"/>
              </a:solidFill>
              <a:latin typeface="Quattrocento Sans"/>
            </a:endParaRPr>
          </a:p>
          <a:p>
            <a:pPr marL="0" marR="0" lvl="0" indent="0" algn="just" rtl="0">
              <a:spcBef>
                <a:spcPts val="0"/>
              </a:spcBef>
              <a:spcAft>
                <a:spcPts val="0"/>
              </a:spcAft>
              <a:buClr>
                <a:schemeClr val="dk1"/>
              </a:buClr>
              <a:buSzPts val="1100"/>
              <a:buFont typeface="Quattrocento Sans"/>
              <a:buNone/>
            </a:pPr>
            <a:r>
              <a:rPr lang="en-US" sz="2000" b="1" i="1" dirty="0">
                <a:solidFill>
                  <a:schemeClr val="dk1"/>
                </a:solidFill>
                <a:latin typeface="Quattrocento Sans"/>
              </a:rPr>
              <a:t>Team Dynamics</a:t>
            </a:r>
            <a:r>
              <a:rPr lang="en-US" sz="2000" dirty="0">
                <a:solidFill>
                  <a:schemeClr val="dk1"/>
                </a:solidFill>
                <a:latin typeface="Quattrocento Sans"/>
              </a:rPr>
              <a:t>: Highlight the importance of fostering positive team dynamics, effective communication, and collaboration to optimize project outcomes.</a:t>
            </a:r>
            <a:endParaRPr lang="sk-SK" sz="2000" dirty="0">
              <a:solidFill>
                <a:schemeClr val="dk1"/>
              </a:solidFill>
              <a:latin typeface="Quattrocento Sans"/>
            </a:endParaRP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2296276186"/>
      </p:ext>
    </p:extLst>
  </p:cSld>
  <p:clrMapOvr>
    <a:masterClrMapping/>
  </p:clrMapOvr>
</p:sld>
</file>

<file path=ppt/theme/theme1.xml><?xml version="1.0" encoding="utf-8"?>
<a:theme xmlns:a="http://schemas.openxmlformats.org/drawingml/2006/main"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TotalTime>
  <Words>1305</Words>
  <Application>Microsoft Office PowerPoint</Application>
  <PresentationFormat>Širokouhlá</PresentationFormat>
  <Paragraphs>75</Paragraphs>
  <Slides>20</Slides>
  <Notes>20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20</vt:i4>
      </vt:variant>
    </vt:vector>
  </HeadingPairs>
  <TitlesOfParts>
    <vt:vector size="28" baseType="lpstr">
      <vt:lpstr>Times New Roman</vt:lpstr>
      <vt:lpstr>Noto Sans Symbols</vt:lpstr>
      <vt:lpstr>Quattrocento Sans</vt:lpstr>
      <vt:lpstr>Calibri</vt:lpstr>
      <vt:lpstr>Arial</vt:lpstr>
      <vt:lpstr>Trebuchet MS</vt:lpstr>
      <vt:lpstr>Söhne</vt:lpstr>
      <vt:lpstr>Fasett</vt:lpstr>
      <vt:lpstr>DEVELOPING PROJECT-BASED THINKING SKILLS: A GUIDE TO EFFECTIVE PROJECT MANAGEMENT </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OF SELF- MANAGEMENT</dc:title>
  <dc:creator>Gary</dc:creator>
  <cp:lastModifiedBy>Horvath Krisztina</cp:lastModifiedBy>
  <cp:revision>10</cp:revision>
  <dcterms:created xsi:type="dcterms:W3CDTF">2021-04-20T08:47:25Z</dcterms:created>
  <dcterms:modified xsi:type="dcterms:W3CDTF">2023-11-02T14:26:18Z</dcterms:modified>
</cp:coreProperties>
</file>